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1"/>
  </p:notesMasterIdLst>
  <p:handoutMasterIdLst>
    <p:handoutMasterId r:id="rId32"/>
  </p:handoutMasterIdLst>
  <p:sldIdLst>
    <p:sldId id="326" r:id="rId4"/>
    <p:sldId id="327" r:id="rId5"/>
    <p:sldId id="330" r:id="rId6"/>
    <p:sldId id="329" r:id="rId7"/>
    <p:sldId id="315" r:id="rId8"/>
    <p:sldId id="323" r:id="rId9"/>
    <p:sldId id="324" r:id="rId10"/>
    <p:sldId id="258" r:id="rId11"/>
    <p:sldId id="268" r:id="rId12"/>
    <p:sldId id="306" r:id="rId13"/>
    <p:sldId id="263" r:id="rId14"/>
    <p:sldId id="272" r:id="rId15"/>
    <p:sldId id="289" r:id="rId16"/>
    <p:sldId id="305" r:id="rId17"/>
    <p:sldId id="321" r:id="rId18"/>
    <p:sldId id="319" r:id="rId19"/>
    <p:sldId id="318" r:id="rId20"/>
    <p:sldId id="274" r:id="rId21"/>
    <p:sldId id="275" r:id="rId22"/>
    <p:sldId id="316" r:id="rId23"/>
    <p:sldId id="291" r:id="rId24"/>
    <p:sldId id="308" r:id="rId25"/>
    <p:sldId id="325" r:id="rId26"/>
    <p:sldId id="309" r:id="rId27"/>
    <p:sldId id="310" r:id="rId28"/>
    <p:sldId id="311" r:id="rId29"/>
    <p:sldId id="32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93F"/>
    <a:srgbClr val="61A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85674" autoAdjust="0"/>
  </p:normalViewPr>
  <p:slideViewPr>
    <p:cSldViewPr>
      <p:cViewPr varScale="1">
        <p:scale>
          <a:sx n="46" d="100"/>
          <a:sy n="46" d="100"/>
        </p:scale>
        <p:origin x="-1397" y="-77"/>
      </p:cViewPr>
      <p:guideLst>
        <p:guide orient="horz" pos="2160"/>
        <p:guide pos="2880"/>
      </p:guideLst>
    </p:cSldViewPr>
  </p:slideViewPr>
  <p:outlineViewPr>
    <p:cViewPr>
      <p:scale>
        <a:sx n="33" d="100"/>
        <a:sy n="33" d="100"/>
      </p:scale>
      <p:origin x="0" y="59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4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kunkle\Documents\Telemetry\TelemSurveySummary.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smtClean="0">
                <a:solidFill>
                  <a:srgbClr val="31693F"/>
                </a:solidFill>
              </a:rPr>
              <a:t>What telemetry</a:t>
            </a:r>
            <a:r>
              <a:rPr lang="en-US" sz="2000" baseline="0" dirty="0" smtClean="0">
                <a:solidFill>
                  <a:srgbClr val="31693F"/>
                </a:solidFill>
              </a:rPr>
              <a:t> capabilities do we want most?</a:t>
            </a:r>
            <a:endParaRPr lang="en-US" sz="2000" dirty="0">
              <a:solidFill>
                <a:srgbClr val="31693F"/>
              </a:solidFill>
            </a:endParaRPr>
          </a:p>
        </c:rich>
      </c:tx>
      <c:layout/>
      <c:overlay val="0"/>
    </c:title>
    <c:autoTitleDeleted val="0"/>
    <c:plotArea>
      <c:layout/>
      <c:pieChart>
        <c:varyColors val="1"/>
        <c:ser>
          <c:idx val="0"/>
          <c:order val="0"/>
          <c:cat>
            <c:strRef>
              <c:f>Stats!$A$64:$A$66</c:f>
              <c:strCache>
                <c:ptCount val="3"/>
                <c:pt idx="0">
                  <c:v>2-way comm</c:v>
                </c:pt>
                <c:pt idx="1">
                  <c:v>Transmit more data or images/video</c:v>
                </c:pt>
                <c:pt idx="2">
                  <c:v>More frequent transmissions/Real-Time data</c:v>
                </c:pt>
              </c:strCache>
            </c:strRef>
          </c:cat>
          <c:val>
            <c:numRef>
              <c:f>Stats!$B$64:$B$66</c:f>
              <c:numCache>
                <c:formatCode>General</c:formatCode>
                <c:ptCount val="3"/>
                <c:pt idx="0">
                  <c:v>20</c:v>
                </c:pt>
                <c:pt idx="1">
                  <c:v>12</c:v>
                </c:pt>
                <c:pt idx="2">
                  <c:v>10</c:v>
                </c:pt>
              </c:numCache>
            </c:numRef>
          </c:val>
        </c:ser>
        <c:ser>
          <c:idx val="1"/>
          <c:order val="1"/>
          <c:cat>
            <c:strRef>
              <c:f>Stats!$A$64:$A$66</c:f>
              <c:strCache>
                <c:ptCount val="3"/>
                <c:pt idx="0">
                  <c:v>2-way comm</c:v>
                </c:pt>
                <c:pt idx="1">
                  <c:v>Transmit more data or images/video</c:v>
                </c:pt>
                <c:pt idx="2">
                  <c:v>More frequent transmissions/Real-Time data</c:v>
                </c:pt>
              </c:strCache>
            </c:strRef>
          </c:cat>
          <c:val>
            <c:numRef>
              <c:f>Stats!$C$64:$C$66</c:f>
              <c:numCache>
                <c:formatCode>0%</c:formatCode>
                <c:ptCount val="3"/>
                <c:pt idx="0">
                  <c:v>0.7407407407407407</c:v>
                </c:pt>
                <c:pt idx="1">
                  <c:v>0.44444444444444547</c:v>
                </c:pt>
                <c:pt idx="2">
                  <c:v>0.37037037037037207</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solidFill>
                  <a:srgbClr val="31693F"/>
                </a:solidFill>
                <a:latin typeface="Arial" pitchFamily="34" charset="0"/>
                <a:cs typeface="Arial" pitchFamily="34" charset="0"/>
              </a:defRPr>
            </a:pPr>
            <a:endParaRPr lang="en-US"/>
          </a:p>
        </c:txPr>
      </c:legendEntry>
      <c:legendEntry>
        <c:idx val="1"/>
        <c:txPr>
          <a:bodyPr/>
          <a:lstStyle/>
          <a:p>
            <a:pPr>
              <a:defRPr sz="1400">
                <a:solidFill>
                  <a:srgbClr val="31693F"/>
                </a:solidFill>
                <a:latin typeface="Arial" pitchFamily="34" charset="0"/>
                <a:cs typeface="Arial" pitchFamily="34" charset="0"/>
              </a:defRPr>
            </a:pPr>
            <a:endParaRPr lang="en-US"/>
          </a:p>
        </c:txPr>
      </c:legendEntry>
      <c:legendEntry>
        <c:idx val="2"/>
        <c:txPr>
          <a:bodyPr/>
          <a:lstStyle/>
          <a:p>
            <a:pPr>
              <a:defRPr sz="1400">
                <a:solidFill>
                  <a:srgbClr val="31693F"/>
                </a:solidFill>
                <a:latin typeface="Arial" pitchFamily="34" charset="0"/>
                <a:cs typeface="Arial" pitchFamily="34" charset="0"/>
              </a:defRPr>
            </a:pPr>
            <a:endParaRPr lang="en-US"/>
          </a:p>
        </c:txPr>
      </c:legendEntry>
      <c:layout>
        <c:manualLayout>
          <c:xMode val="edge"/>
          <c:yMode val="edge"/>
          <c:x val="0.60354605627638114"/>
          <c:y val="0.18907868659274787"/>
          <c:w val="0.38642888238590378"/>
          <c:h val="0.72719990358348474"/>
        </c:manualLayout>
      </c:layout>
      <c:overlay val="0"/>
      <c:spPr>
        <a:noFill/>
        <a:ln>
          <a:noFill/>
        </a:ln>
      </c:spPr>
      <c:txPr>
        <a:bodyPr/>
        <a:lstStyle/>
        <a:p>
          <a:pPr>
            <a:defRPr sz="1400">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837C137-5C8F-4537-87DC-8BA89B18F3E2}" type="datetimeFigureOut">
              <a:rPr lang="en-US"/>
              <a:pPr/>
              <a:t>5/3/2016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5B2E15-52AC-41D8-9AE2-05A10270C280}" type="slidenum">
              <a:rPr lang="en-US"/>
              <a:pPr/>
              <a:t>‹#›</a:t>
            </a:fld>
            <a:endParaRPr lang="en-US"/>
          </a:p>
        </p:txBody>
      </p:sp>
    </p:spTree>
    <p:extLst>
      <p:ext uri="{BB962C8B-B14F-4D97-AF65-F5344CB8AC3E}">
        <p14:creationId xmlns:p14="http://schemas.microsoft.com/office/powerpoint/2010/main" val="3665760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F439B6-6757-47CA-A415-470A958C55F2}" type="datetimeFigureOut">
              <a:rPr lang="en-US"/>
              <a:pPr/>
              <a:t>5/3/2016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B7545A-F899-4246-BBA4-4F2B8375BA4F}" type="slidenum">
              <a:rPr lang="en-US"/>
              <a:pPr/>
              <a:t>‹#›</a:t>
            </a:fld>
            <a:endParaRPr lang="en-US"/>
          </a:p>
        </p:txBody>
      </p:sp>
    </p:spTree>
    <p:extLst>
      <p:ext uri="{BB962C8B-B14F-4D97-AF65-F5344CB8AC3E}">
        <p14:creationId xmlns:p14="http://schemas.microsoft.com/office/powerpoint/2010/main" val="2262490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ater.usgs.gov/osw/gp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Picture is artist conception of the new generation of GOES satellite, GOES-R, slated for launch in FY 2015.</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25F1BFD7-5BD2-4086-A863-098C8A017A34}" type="slidenum">
              <a:rPr lang="en-US"/>
              <a:pPr eaLnBrk="1" hangingPunct="1"/>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is a worst-case scenario of potential costs to WSC’s incurred due to minor problems. Perhaps the largest hidden costs of GOES use are the unexpected field trips that are required in order to correct minor issues, many of which could potentially be corrected by a simple reboot of the </a:t>
            </a:r>
            <a:r>
              <a:rPr lang="en-US" dirty="0" err="1" smtClean="0"/>
              <a:t>dcp</a:t>
            </a:r>
            <a:r>
              <a:rPr lang="en-US" dirty="0" smtClean="0"/>
              <a:t> or a minor configuration change. Two-way communications would eliminate many of these trips and provide the ability to troubleshoot remotely. It would also help in the isolation of problems caused by intrusion into transmission windows by other </a:t>
            </a:r>
            <a:r>
              <a:rPr lang="en-US" dirty="0" err="1" smtClean="0"/>
              <a:t>dcps</a:t>
            </a:r>
            <a:r>
              <a:rPr lang="en-US" dirty="0" smtClean="0"/>
              <a:t>.  </a:t>
            </a:r>
            <a:endParaRPr lang="en-US" dirty="0"/>
          </a:p>
        </p:txBody>
      </p:sp>
      <p:sp>
        <p:nvSpPr>
          <p:cNvPr id="4" name="Slide Number Placeholder 3"/>
          <p:cNvSpPr>
            <a:spLocks noGrp="1"/>
          </p:cNvSpPr>
          <p:nvPr>
            <p:ph type="sldNum" sz="quarter" idx="10"/>
          </p:nvPr>
        </p:nvSpPr>
        <p:spPr/>
        <p:txBody>
          <a:bodyPr/>
          <a:lstStyle/>
          <a:p>
            <a:fld id="{3DB7545A-F899-4246-BBA4-4F2B8375BA4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received 53 written responses from the WSC’s</a:t>
            </a:r>
          </a:p>
          <a:p>
            <a:r>
              <a:rPr lang="en-US" dirty="0" smtClean="0"/>
              <a:t>We received 8 written responses at the data conference</a:t>
            </a:r>
          </a:p>
          <a:p>
            <a:r>
              <a:rPr lang="en-US" dirty="0" smtClean="0"/>
              <a:t>We hosted two discussions with WMA personnel and </a:t>
            </a:r>
            <a:r>
              <a:rPr lang="en-US" dirty="0" err="1" smtClean="0"/>
              <a:t>dcp</a:t>
            </a:r>
            <a:r>
              <a:rPr lang="en-US" dirty="0" smtClean="0"/>
              <a:t> vendors in attendance</a:t>
            </a:r>
          </a:p>
          <a:p>
            <a:r>
              <a:rPr lang="en-US" dirty="0" smtClean="0"/>
              <a:t>We received 5 written responses from vendors</a:t>
            </a:r>
          </a:p>
          <a:p>
            <a:r>
              <a:rPr lang="en-US" dirty="0" smtClean="0"/>
              <a:t>The questions covered the 3 areas seen in the following two slides. </a:t>
            </a:r>
            <a:endParaRPr lang="en-US" dirty="0"/>
          </a:p>
        </p:txBody>
      </p:sp>
      <p:sp>
        <p:nvSpPr>
          <p:cNvPr id="4" name="Slide Number Placeholder 3"/>
          <p:cNvSpPr>
            <a:spLocks noGrp="1"/>
          </p:cNvSpPr>
          <p:nvPr>
            <p:ph type="sldNum" sz="quarter" idx="10"/>
          </p:nvPr>
        </p:nvSpPr>
        <p:spPr/>
        <p:txBody>
          <a:bodyPr/>
          <a:lstStyle/>
          <a:p>
            <a:fld id="{3DB7545A-F899-4246-BBA4-4F2B8375BA4F}"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 created our list of questions regarding telemetry based on our experiences and thoughts that we’d heard from others. We initially sent it to Data Chiefs and SW Specialists. We then provided the survey to attendees at the Data Conference in Portland. The questions covered the 3 areas seen in these two slides. A separate survey (with modified questions) was sent to our most common </a:t>
            </a:r>
            <a:r>
              <a:rPr lang="en-US" dirty="0" err="1" smtClean="0"/>
              <a:t>dcp</a:t>
            </a:r>
            <a:r>
              <a:rPr lang="en-US" dirty="0" smtClean="0"/>
              <a:t> vendors as well as a couple of vendors outside of that group. </a:t>
            </a:r>
          </a:p>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88F8D0E0-0BA3-4D76-B386-23AB923F3F34}" type="slidenum">
              <a:rPr lang="en-US"/>
              <a:pPr eaLnBrk="1" hangingPunct="1"/>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88F8D0E0-0BA3-4D76-B386-23AB923F3F34}" type="slidenum">
              <a:rPr lang="en-US"/>
              <a:pPr eaLnBrk="1" hangingPunct="1"/>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cs typeface="Arial" charset="0"/>
              </a:rPr>
              <a:t>Results from the Data Chiefs and Surface Water specialists. Additional inputs were received from Data Conference Telemetry session attendees whose responses pretty much echoed those of the DCs and SWSs. </a:t>
            </a:r>
          </a:p>
          <a:p>
            <a:pPr eaLnBrk="1" hangingPunct="1"/>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089A88D9-B9D0-45E6-A8F0-B9C2A757F473}" type="slidenum">
              <a:rPr lang="en-US"/>
              <a:pPr eaLnBrk="1" hangingPunct="1"/>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Newer sensors can collect multiple parameters. More information requires more transmission time or faster data transfers. Often a need exists to  transmit messages at more frequent intervals.</a:t>
            </a:r>
          </a:p>
          <a:p>
            <a:pPr eaLnBrk="1" hangingPunct="1"/>
            <a:r>
              <a:rPr lang="en-US" dirty="0" smtClean="0">
                <a:solidFill>
                  <a:srgbClr val="FF0000"/>
                </a:solidFill>
              </a:rPr>
              <a:t>2-way comms helps us diagnose problems at a site before </a:t>
            </a:r>
            <a:r>
              <a:rPr lang="en-US" dirty="0" smtClean="0">
                <a:solidFill>
                  <a:srgbClr val="FF0000"/>
                </a:solidFill>
              </a:rPr>
              <a:t>traveling</a:t>
            </a:r>
            <a:r>
              <a:rPr lang="en-US" dirty="0" smtClean="0">
                <a:solidFill>
                  <a:srgbClr val="FF0000"/>
                </a:solidFill>
              </a:rPr>
              <a:t>, or remotely fix the problem without making a trip.</a:t>
            </a:r>
          </a:p>
          <a:p>
            <a:pPr eaLnBrk="1" hangingPunct="1"/>
            <a:r>
              <a:rPr lang="en-US" dirty="0" smtClean="0">
                <a:solidFill>
                  <a:srgbClr val="FF0000"/>
                </a:solidFill>
              </a:rPr>
              <a:t>2-way </a:t>
            </a:r>
            <a:r>
              <a:rPr lang="en-US" dirty="0" err="1" smtClean="0">
                <a:solidFill>
                  <a:srgbClr val="FF0000"/>
                </a:solidFill>
              </a:rPr>
              <a:t>comms</a:t>
            </a:r>
            <a:r>
              <a:rPr lang="en-US" dirty="0" smtClean="0">
                <a:solidFill>
                  <a:srgbClr val="FF0000"/>
                </a:solidFill>
              </a:rPr>
              <a:t> can help isolate </a:t>
            </a:r>
            <a:r>
              <a:rPr lang="en-US" dirty="0" err="1" smtClean="0">
                <a:solidFill>
                  <a:srgbClr val="FF0000"/>
                </a:solidFill>
              </a:rPr>
              <a:t>dcp’s</a:t>
            </a:r>
            <a:r>
              <a:rPr lang="en-US" dirty="0" smtClean="0">
                <a:solidFill>
                  <a:srgbClr val="FF0000"/>
                </a:solidFill>
              </a:rPr>
              <a:t> that are out of their windows and stepping on others’ message traffic.</a:t>
            </a:r>
          </a:p>
          <a:p>
            <a:pPr eaLnBrk="1" hangingPunct="1"/>
            <a:r>
              <a:rPr lang="en-US" dirty="0" smtClean="0">
                <a:solidFill>
                  <a:srgbClr val="FF0000"/>
                </a:solidFill>
              </a:rPr>
              <a:t>GOES </a:t>
            </a:r>
            <a:r>
              <a:rPr lang="en-US" dirty="0" smtClean="0">
                <a:solidFill>
                  <a:srgbClr val="FF0000"/>
                </a:solidFill>
              </a:rPr>
              <a:t>typically provides </a:t>
            </a:r>
            <a:r>
              <a:rPr lang="en-US" dirty="0" smtClean="0">
                <a:solidFill>
                  <a:srgbClr val="FF0000"/>
                </a:solidFill>
              </a:rPr>
              <a:t>a solid backbone for our basic telemetry needs. However, with alternate resources, specific telemetry needs can be met that cannot currently be provided by GOES. </a:t>
            </a:r>
          </a:p>
          <a:p>
            <a:pPr eaLnBrk="1" hangingPunct="1"/>
            <a:endParaRPr lang="en-US" dirty="0" smtClean="0"/>
          </a:p>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88F8D0E0-0BA3-4D76-B386-23AB923F3F34}" type="slidenum">
              <a:rPr lang="en-US"/>
              <a:pPr eaLnBrk="1" hangingPunct="1"/>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Alternative technologies being used in order of usage or availability.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Software and firmware development will be required for any alternative technologies to interface with our existing systems. IT security could possibly be an issue.</a:t>
            </a:r>
          </a:p>
          <a:p>
            <a:r>
              <a:rPr lang="en-US" dirty="0" smtClean="0"/>
              <a:t>One advantage to space-based options is that much of the land-based infrastructure is eliminated in areas where environmental disasters such as earthquakes, hurricanes and so forth occur. As such, it is one of the advantages that has been provided by GOES.  </a:t>
            </a:r>
          </a:p>
          <a:p>
            <a:endParaRPr lang="en-US" dirty="0" smtClean="0"/>
          </a:p>
          <a:p>
            <a:r>
              <a:rPr lang="en-US" dirty="0" smtClean="0"/>
              <a:t>We have looked into each of these to list strengths and weaknesses of each. However, due to time limitations, that information is not being presented here. When included, discussions held in Portland at the last conference took over an hour. We found it necessary to cut short the presentation due to time limitations.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p>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88F8D0E0-0BA3-4D76-B386-23AB923F3F34}" type="slidenum">
              <a:rPr lang="en-US"/>
              <a:pPr eaLnBrk="1" hangingPunct="1"/>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Most companies are moving toward IP addressable networks, we can’t ignore the possibilities provided by that technology.</a:t>
            </a:r>
          </a:p>
          <a:p>
            <a:r>
              <a:rPr lang="en-US" dirty="0" smtClean="0"/>
              <a:t>We have been informed that the module for ingesting Iridium traffic has already been developed (ILEX-Mike Maloney per Wade </a:t>
            </a:r>
            <a:r>
              <a:rPr lang="en-US" dirty="0" err="1" smtClean="0"/>
              <a:t>Loseman</a:t>
            </a:r>
            <a:r>
              <a:rPr lang="en-US" dirty="0" smtClean="0"/>
              <a:t> of </a:t>
            </a:r>
            <a:r>
              <a:rPr lang="en-US" dirty="0" err="1" smtClean="0"/>
              <a:t>Sutron</a:t>
            </a:r>
            <a:r>
              <a:rPr lang="en-US" dirty="0" smtClean="0"/>
              <a:t>). Dan </a:t>
            </a:r>
            <a:r>
              <a:rPr lang="en-US" dirty="0" err="1" smtClean="0"/>
              <a:t>Schwitalla</a:t>
            </a:r>
            <a:r>
              <a:rPr lang="en-US" dirty="0" smtClean="0"/>
              <a:t> has advised the team that the creation of modules for ingesting new data sources into our LRGS’s will require work but should not be a problem. Getting the data to the LRGS is another factor that must be considered (much of that would be via internet).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65F027-41F6-47B6-88F0-BB9EEB305DF9}" type="slidenum">
              <a:rPr lang="en-US"/>
              <a:pPr eaLnBrk="1" hangingPunct="1"/>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r>
              <a:rPr lang="en-US" dirty="0" smtClean="0"/>
              <a:t>Discussions are already planned with our Procurement Specialist regarding our options for a “best approach” on nationwide plan purchasing for data plans such as cellular, iridium and others; for example, would it be best for a WSC-level approach to providers or would it be better handled at a national approach, under a national plan. Options such as setting up a Blanket Purchase Agreement for nationwide plans will be discussed.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65F027-41F6-47B6-88F0-BB9EEB305DF9}" type="slidenum">
              <a:rPr lang="en-US"/>
              <a:pPr eaLnBrk="1" hangingPunct="1"/>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Redundant work is regularly being done in the field, in part because there is no singular, easily accessible source of information on telemetry. Information is available via the web, but information as associated with WMA’s specific Telemetry needs and experiences does not currently exist.</a:t>
            </a:r>
          </a:p>
          <a:p>
            <a:r>
              <a:rPr lang="en-US" dirty="0" smtClean="0"/>
              <a:t>Currently, the most common “sharing” of information in WMA is word of mouth.</a:t>
            </a:r>
            <a:endParaRPr lang="en-US" dirty="0"/>
          </a:p>
        </p:txBody>
      </p:sp>
      <p:sp>
        <p:nvSpPr>
          <p:cNvPr id="4" name="Slide Number Placeholder 3"/>
          <p:cNvSpPr>
            <a:spLocks noGrp="1"/>
          </p:cNvSpPr>
          <p:nvPr>
            <p:ph type="sldNum" sz="quarter" idx="10"/>
          </p:nvPr>
        </p:nvSpPr>
        <p:spPr/>
        <p:txBody>
          <a:bodyPr/>
          <a:lstStyle/>
          <a:p>
            <a:fld id="{3DB7545A-F899-4246-BBA4-4F2B8375BA4F}"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collection is the foundation of our work. Real-time data telemetry is the fastest way that information can be disseminated.</a:t>
            </a:r>
          </a:p>
          <a:p>
            <a:r>
              <a:rPr lang="en-US" dirty="0" smtClean="0"/>
              <a:t>1)New generation water quality sensors collect and deliver far more data than the existing GOES bandwidth can manage.</a:t>
            </a:r>
          </a:p>
          <a:p>
            <a:r>
              <a:rPr lang="en-US" dirty="0" smtClean="0"/>
              <a:t>2) Other potential large data streams that could be collected at sites and delivered to data bases and web sites independent of GOES, include a range of </a:t>
            </a:r>
            <a:r>
              <a:rPr lang="en-US" dirty="0" err="1" smtClean="0"/>
              <a:t>hydroacoustic</a:t>
            </a:r>
            <a:r>
              <a:rPr lang="en-US" dirty="0" smtClean="0"/>
              <a:t> measurements, and still- and video-images.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3) Significant efficiencies and cost savings might be achieved if activities like device troubleshooting, device programming, sensor calibrations, and offset corrections could be accomplished via telemetry rather than with in-person site visits.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B7545A-F899-4246-BBA4-4F2B8375BA4F}"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dirty="0" smtClean="0"/>
              <a:t>This permits operations to continue “as is” while allowing for modifications to fit needs, </a:t>
            </a:r>
            <a:r>
              <a:rPr lang="en-US" dirty="0" err="1" smtClean="0"/>
              <a:t>i.e</a:t>
            </a:r>
            <a:r>
              <a:rPr lang="en-US" dirty="0" smtClean="0"/>
              <a:t> no down time or major restructuring.</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65F027-41F6-47B6-88F0-BB9EEB305DF9}" type="slidenum">
              <a:rPr lang="en-US"/>
              <a:pPr eaLnBrk="1" hangingPunct="1"/>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capability exists and more is in development around the use of cellular/iridium as a command and control source for modifying settings in a GOES radio, thus providing the 2-way communication capability. The amount of data transmitted would be minimal and costs would reflect that fact. </a:t>
            </a:r>
          </a:p>
          <a:p>
            <a:r>
              <a:rPr lang="en-US" dirty="0" smtClean="0"/>
              <a:t>An additional benefit is that this provides for options in need-based operations. Should a user need sensor data from a site on short notice or outside the GOES scheduled transmission, the user can select the use of iridium/cellular to transmit the data as needed, then fall back to the GOES transmissions as the standard.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65F027-41F6-47B6-88F0-BB9EEB305DF9}" type="slidenum">
              <a:rPr lang="en-US"/>
              <a:pPr eaLnBrk="1" hangingPunct="1"/>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r>
              <a:rPr lang="en-US" dirty="0" smtClean="0"/>
              <a:t>*An example is the OSW’s Global Navigation Satellite System Committee’s site at: </a:t>
            </a:r>
            <a:r>
              <a:rPr lang="en-US" u="sng" dirty="0" smtClean="0">
                <a:hlinkClick r:id="rId3"/>
              </a:rPr>
              <a:t>http://water.usgs.gov/osw/gps/index.html</a:t>
            </a:r>
            <a:r>
              <a:rPr lang="en-US" dirty="0" smtClean="0"/>
              <a:t>. </a:t>
            </a:r>
          </a:p>
          <a:p>
            <a:endParaRPr lang="en-US" dirty="0" smtClean="0"/>
          </a:p>
          <a:p>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65F027-41F6-47B6-88F0-BB9EEB305DF9}" type="slidenum">
              <a:rPr lang="en-US"/>
              <a:pPr eaLnBrk="1" hangingPunct="1"/>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Thanks for your time!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65F027-41F6-47B6-88F0-BB9EEB305DF9}" type="slidenum">
              <a:rPr lang="en-US"/>
              <a:pPr eaLnBrk="1" hangingPunct="1"/>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7545A-F899-4246-BBA4-4F2B8375BA4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team members come from different backgrounds as well as different locations.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4219FFB8-7D22-4065-9A5E-F0DCF64FFEDF}" type="slidenum">
              <a:rPr lang="en-US"/>
              <a:pPr eaLnBrk="1" hangingPunct="1"/>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EFC60EA0-376B-4DDC-B48E-383CCE6E2598}" type="slidenum">
              <a:rPr lang="en-US"/>
              <a:pPr eaLnBrk="1" hangingPunct="1"/>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first discuss the GOES DCS system currently the primary telemetry method used by WMA. This is an artist’s depiction of the GOES-East (GOES-13) satellite.</a:t>
            </a:r>
            <a:endParaRPr lang="en-US" dirty="0"/>
          </a:p>
        </p:txBody>
      </p:sp>
      <p:sp>
        <p:nvSpPr>
          <p:cNvPr id="4" name="Slide Number Placeholder 3"/>
          <p:cNvSpPr>
            <a:spLocks noGrp="1"/>
          </p:cNvSpPr>
          <p:nvPr>
            <p:ph type="sldNum" sz="quarter" idx="10"/>
          </p:nvPr>
        </p:nvSpPr>
        <p:spPr/>
        <p:txBody>
          <a:bodyPr/>
          <a:lstStyle/>
          <a:p>
            <a:fld id="{3DB7545A-F899-4246-BBA4-4F2B8375BA4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By implementing new technologies, the overall data flow would effectively remain the same as the GOES message flow seen here with the exception that any large-scale alternative would either co-exist with or replace the GOES and DOMSAT satellites in the diagram. If a satellite system were to </a:t>
            </a:r>
            <a:r>
              <a:rPr lang="en-US" i="1" u="sng" dirty="0" smtClean="0"/>
              <a:t>replace</a:t>
            </a:r>
            <a:r>
              <a:rPr lang="en-US" dirty="0" smtClean="0"/>
              <a:t> GOES, all of its data handling would most likely be done by the USGS Emergency Data Distribution Network (EDDN) (http://eddn.usgs.gov/) ground station located at the USGS Earth Resources Observation and Science (EROS) Center in Sioux Falls, SD (http://eros.usgs.gov/). Any  non-satellite based systems would be fed directly into NWIS via the LRGS system.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5B70A3C6-AF1D-4111-9775-12393D0B4584}" type="slidenum">
              <a:rPr lang="en-US"/>
              <a:pPr eaLnBrk="1" hangingPunct="1"/>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*Over the years, discussions regarding design and implementation of 2-way communications via GOES have been held. The funding for the development and testing  is difficult to obtain from the various agencies/members of the Satellite Telemetry Interagency Work Group (STIWG). Prior progress with agreements and funding took an extended period of time forcing the developer to halt development. A new RFI/RFQ is being created to pursue this topic again, but it will undoubtedly be at an increased cost and convincing developer that there is a business case could be difficult. Again, as history has shown, obtaining funding from the various members is anticipated to be difficult.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F88B72F-993E-47DB-8977-B04E1D5EB2A6}" type="slidenum">
              <a:rPr lang="en-US"/>
              <a:pPr eaLnBrk="1" hangingPunct="1"/>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Costs are broken down by percentage of WSC usage. The cost is not generally felt at the WSC level, so it appears to be “free”. There is much hidden cost.</a:t>
            </a:r>
          </a:p>
          <a:p>
            <a:r>
              <a:rPr lang="en-US" dirty="0" smtClean="0"/>
              <a:t>Licenses for GOES frequency use by WMA last year were 57 at a cost of $118 per license per year. That totals to $6726; average is about $129 per WSC. The high is FL at  $500; low is DE at $0. The average # of licenses per WSC is 1.1. One license per channel which is divided into 360 windows.</a:t>
            </a:r>
          </a:p>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5CE5E89C-BA17-4C54-BEB5-70DF7645D796}" type="slidenum">
              <a:rPr lang="en-US"/>
              <a:pPr eaLnBrk="1" hangingPunct="1"/>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4800">
                <a:ln>
                  <a:noFill/>
                </a:ln>
                <a:solidFill>
                  <a:srgbClr val="31693F"/>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rgbClr val="31693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4D274A36-96E6-46F5-AD87-6C8967470BC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FE361741-0269-407C-A6EA-19A58DADB711}" type="datetimeFigureOut">
              <a:rPr lang="en-US"/>
              <a:pPr/>
              <a:t>5/3/2016</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921E16DC-9A95-4A48-B03E-D7F4AE66A39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02F3A22D-D672-471E-978E-1EE28B4B1E6B}" type="datetimeFigureOut">
              <a:rPr lang="en-US"/>
              <a:pPr/>
              <a:t>5/3/2016</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C05CFAB9-ED9E-4BA8-96A7-26F8D3C708C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248BA3BD-EF66-4716-8EC0-897005ACF814}" type="datetimeFigureOut">
              <a:rPr lang="en-US"/>
              <a:pPr/>
              <a:t>5/3/2016</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ident348fromlendalK"/>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7115"/>
          <a:stretch>
            <a:fillRect/>
          </a:stretch>
        </p:blipFill>
        <p:spPr bwMode="auto">
          <a:xfrm>
            <a:off x="457200" y="640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ln>
            <a:noFill/>
          </a:ln>
        </p:spPr>
        <p:txBody>
          <a:bodyPr/>
          <a:lstStyle>
            <a:lvl1pPr marL="342900" indent="-228600">
              <a:buClr>
                <a:srgbClr val="61A17F"/>
              </a:buClr>
              <a:buFont typeface="Arial" pitchFamily="34" charset="0"/>
              <a:buChar char="•"/>
              <a:defRPr sz="2000">
                <a:latin typeface="Arial" pitchFamily="34" charset="0"/>
                <a:cs typeface="Arial" pitchFamily="34" charset="0"/>
              </a:defRPr>
            </a:lvl1pPr>
            <a:lvl2pPr>
              <a:buClr>
                <a:srgbClr val="61A17F"/>
              </a:buCl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5734F90-C53E-4610-82CA-1A53CAEE9402}"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Date Placeholder 3"/>
          <p:cNvSpPr>
            <a:spLocks noGrp="1"/>
          </p:cNvSpPr>
          <p:nvPr>
            <p:ph type="dt" sz="half" idx="12"/>
          </p:nvPr>
        </p:nvSpPr>
        <p:spPr/>
        <p:txBody>
          <a:bodyPr/>
          <a:lstStyle>
            <a:lvl1pPr>
              <a:defRPr/>
            </a:lvl1pPr>
          </a:lstStyle>
          <a:p>
            <a:fld id="{A932187A-A791-4CF7-8A82-1A3CE07D643C}" type="datetimeFigureOut">
              <a:rPr lang="en-US"/>
              <a:pPr/>
              <a:t>5/3/2016</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800" b="0" cap="all">
                <a:solidFill>
                  <a:srgbClr val="31693F"/>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7D678B09-4117-4363-9505-2DFC5BF71B4A}"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32879FEA-F8A1-4A5B-B1AD-BF0829496AFE}" type="datetimeFigureOut">
              <a:rPr lang="en-US"/>
              <a:pPr/>
              <a:t>5/3/2016</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ident348fromlendalK"/>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7115"/>
          <a:stretch>
            <a:fillRect/>
          </a:stretch>
        </p:blipFill>
        <p:spPr bwMode="auto">
          <a:xfrm>
            <a:off x="457200" y="640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buClr>
                <a:srgbClr val="61A17F"/>
              </a:buClr>
              <a:defRPr sz="2800"/>
            </a:lvl1pPr>
            <a:lvl2pPr>
              <a:buClr>
                <a:srgbClr val="61A17F"/>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buClr>
                <a:srgbClr val="61A17F"/>
              </a:buClr>
              <a:defRPr sz="2800"/>
            </a:lvl1pPr>
            <a:lvl2pPr>
              <a:buClr>
                <a:srgbClr val="61A17F"/>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F789CA60-B964-45A9-8A6D-9461FD62CDE1}"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Date Placeholder 3"/>
          <p:cNvSpPr>
            <a:spLocks noGrp="1"/>
          </p:cNvSpPr>
          <p:nvPr>
            <p:ph type="dt" sz="half" idx="12"/>
          </p:nvPr>
        </p:nvSpPr>
        <p:spPr/>
        <p:txBody>
          <a:bodyPr/>
          <a:lstStyle>
            <a:lvl1pPr>
              <a:defRPr/>
            </a:lvl1pPr>
          </a:lstStyle>
          <a:p>
            <a:fld id="{4E4679CA-9DD7-471B-93F9-01FE7F437570}" type="datetimeFigureOut">
              <a:rPr lang="en-US"/>
              <a:pPr/>
              <a:t>5/3/2016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ident348fromlendalK"/>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7115"/>
          <a:stretch>
            <a:fillRect/>
          </a:stretch>
        </p:blipFill>
        <p:spPr bwMode="auto">
          <a:xfrm>
            <a:off x="457200" y="6400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fld id="{A4B90848-2B1F-4ED5-A36B-9470D8318B61}" type="slidenum">
              <a:rPr lang="en-US"/>
              <a:pPr/>
              <a:t>‹#›</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Date Placeholder 3"/>
          <p:cNvSpPr>
            <a:spLocks noGrp="1"/>
          </p:cNvSpPr>
          <p:nvPr>
            <p:ph type="dt" sz="half" idx="12"/>
          </p:nvPr>
        </p:nvSpPr>
        <p:spPr/>
        <p:txBody>
          <a:bodyPr/>
          <a:lstStyle>
            <a:lvl1pPr>
              <a:defRPr/>
            </a:lvl1pPr>
          </a:lstStyle>
          <a:p>
            <a:fld id="{A9650934-E118-4CAF-AFBB-B5CC4171AB26}" type="datetimeFigureOut">
              <a:rPr lang="en-US"/>
              <a:pPr/>
              <a:t>5/3/2016</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4A977AB8-BAB5-4C78-8EBF-10016AE734A1}"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Date Placeholder 3"/>
          <p:cNvSpPr>
            <a:spLocks noGrp="1"/>
          </p:cNvSpPr>
          <p:nvPr>
            <p:ph type="dt" sz="half" idx="12"/>
          </p:nvPr>
        </p:nvSpPr>
        <p:spPr/>
        <p:txBody>
          <a:bodyPr/>
          <a:lstStyle>
            <a:lvl1pPr>
              <a:defRPr/>
            </a:lvl1pPr>
          </a:lstStyle>
          <a:p>
            <a:fld id="{CE86A9B8-BDED-4B33-A8BE-039E9051E46F}" type="datetimeFigureOut">
              <a:rPr lang="en-US"/>
              <a:pPr/>
              <a:t>5/3/2016</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BEEFD7DC-C1F5-4EDC-9887-A030183262CA}"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half" idx="12"/>
          </p:nvPr>
        </p:nvSpPr>
        <p:spPr/>
        <p:txBody>
          <a:bodyPr/>
          <a:lstStyle>
            <a:lvl1pPr>
              <a:defRPr/>
            </a:lvl1pPr>
          </a:lstStyle>
          <a:p>
            <a:fld id="{513027A7-FF41-4C41-9CFD-B549594F4CD0}" type="datetimeFigureOut">
              <a:rPr lang="en-US"/>
              <a:pPr/>
              <a:t>5/3/2016</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9E36CFE3-C3A1-486F-9ADF-E02D2ED98AD2}"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Date Placeholder 3"/>
          <p:cNvSpPr>
            <a:spLocks noGrp="1"/>
          </p:cNvSpPr>
          <p:nvPr>
            <p:ph type="dt" sz="half" idx="16"/>
          </p:nvPr>
        </p:nvSpPr>
        <p:spPr/>
        <p:txBody>
          <a:bodyPr/>
          <a:lstStyle>
            <a:lvl1pPr>
              <a:defRPr/>
            </a:lvl1pPr>
          </a:lstStyle>
          <a:p>
            <a:fld id="{20ED21C7-357B-46D7-A9D5-5850EE27BE1B}" type="datetimeFigureOut">
              <a:rPr lang="en-US"/>
              <a:pPr/>
              <a:t>5/3/2016</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F97CD43F-BE0C-4EC9-9AA4-62B5301E9B67}"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Date Placeholder 3"/>
          <p:cNvSpPr>
            <a:spLocks noGrp="1"/>
          </p:cNvSpPr>
          <p:nvPr>
            <p:ph type="dt" sz="half" idx="12"/>
          </p:nvPr>
        </p:nvSpPr>
        <p:spPr/>
        <p:txBody>
          <a:bodyPr/>
          <a:lstStyle>
            <a:lvl1pPr>
              <a:defRPr/>
            </a:lvl1pPr>
          </a:lstStyle>
          <a:p>
            <a:fld id="{B4EF1EC2-5CB3-44B9-9C27-E726F89444F0}" type="datetimeFigureOut">
              <a:rPr lang="en-US"/>
              <a:pPr/>
              <a:t>5/3/2016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rgbClr val="316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rgbClr val="61A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75D9A2C7-2FF6-4018-8330-DA5B029A54FD}"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DCCEC1AF-944A-4DE1-8BDC-2EBDB5713F83}" type="datetimeFigureOut">
              <a:rPr lang="en-US"/>
              <a:pPr/>
              <a:t>5/3/2016</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51" r:id="rId2"/>
    <p:sldLayoutId id="2147483844" r:id="rId3"/>
    <p:sldLayoutId id="2147483852" r:id="rId4"/>
    <p:sldLayoutId id="2147483853"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par>
    </p:tnLst>
  </p:timing>
  <p:txStyles>
    <p:titleStyle>
      <a:lvl1pPr algn="l" rtl="0" eaLnBrk="0" fontAlgn="base" hangingPunct="0">
        <a:spcBef>
          <a:spcPct val="0"/>
        </a:spcBef>
        <a:spcAft>
          <a:spcPct val="0"/>
        </a:spcAft>
        <a:defRPr sz="3800" kern="1200" spc="-100">
          <a:solidFill>
            <a:srgbClr val="31693F"/>
          </a:solidFill>
          <a:latin typeface="Arial" pitchFamily="34" charset="0"/>
          <a:ea typeface="+mj-ea"/>
          <a:cs typeface="Arial" pitchFamily="34" charset="0"/>
        </a:defRPr>
      </a:lvl1pPr>
      <a:lvl2pPr algn="l" rtl="0" eaLnBrk="0" fontAlgn="base" hangingPunct="0">
        <a:spcBef>
          <a:spcPct val="0"/>
        </a:spcBef>
        <a:spcAft>
          <a:spcPct val="0"/>
        </a:spcAft>
        <a:defRPr sz="3800">
          <a:solidFill>
            <a:srgbClr val="31693F"/>
          </a:solidFill>
          <a:latin typeface="Arial" charset="0"/>
          <a:cs typeface="Arial" charset="0"/>
        </a:defRPr>
      </a:lvl2pPr>
      <a:lvl3pPr algn="l" rtl="0" eaLnBrk="0" fontAlgn="base" hangingPunct="0">
        <a:spcBef>
          <a:spcPct val="0"/>
        </a:spcBef>
        <a:spcAft>
          <a:spcPct val="0"/>
        </a:spcAft>
        <a:defRPr sz="3800">
          <a:solidFill>
            <a:srgbClr val="31693F"/>
          </a:solidFill>
          <a:latin typeface="Arial" charset="0"/>
          <a:cs typeface="Arial" charset="0"/>
        </a:defRPr>
      </a:lvl3pPr>
      <a:lvl4pPr algn="l" rtl="0" eaLnBrk="0" fontAlgn="base" hangingPunct="0">
        <a:spcBef>
          <a:spcPct val="0"/>
        </a:spcBef>
        <a:spcAft>
          <a:spcPct val="0"/>
        </a:spcAft>
        <a:defRPr sz="3800">
          <a:solidFill>
            <a:srgbClr val="31693F"/>
          </a:solidFill>
          <a:latin typeface="Arial" charset="0"/>
          <a:cs typeface="Arial" charset="0"/>
        </a:defRPr>
      </a:lvl4pPr>
      <a:lvl5pPr algn="l" rtl="0" eaLnBrk="0" fontAlgn="base" hangingPunct="0">
        <a:spcBef>
          <a:spcPct val="0"/>
        </a:spcBef>
        <a:spcAft>
          <a:spcPct val="0"/>
        </a:spcAft>
        <a:defRPr sz="3800">
          <a:solidFill>
            <a:srgbClr val="31693F"/>
          </a:solidFill>
          <a:latin typeface="Arial" charset="0"/>
          <a:cs typeface="Arial"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000" kern="1200">
          <a:solidFill>
            <a:srgbClr val="31693F"/>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rgbClr val="31693F"/>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rgbClr val="31693F"/>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rgbClr val="31693F"/>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rgbClr val="31693F"/>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njhorew@usgs.gov" TargetMode="External"/><Relationship Id="rId3" Type="http://schemas.openxmlformats.org/officeDocument/2006/relationships/hyperlink" Target="mailto:rwpardee@usgs.gov" TargetMode="External"/><Relationship Id="rId7" Type="http://schemas.openxmlformats.org/officeDocument/2006/relationships/hyperlink" Target="mailto:ddschwit@usg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weast@usgs.gov" TargetMode="External"/><Relationship Id="rId5" Type="http://schemas.openxmlformats.org/officeDocument/2006/relationships/hyperlink" Target="mailto:skimball@usgs.gov" TargetMode="External"/><Relationship Id="rId4" Type="http://schemas.openxmlformats.org/officeDocument/2006/relationships/hyperlink" Target="mailto:gkunkle@usgs.gov" TargetMode="External"/><Relationship Id="rId9" Type="http://schemas.openxmlformats.org/officeDocument/2006/relationships/hyperlink" Target="mailto:brglass@usgs.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USGS Training and Special Projects</a:t>
            </a:r>
            <a:endParaRPr lang="en-US" dirty="0"/>
          </a:p>
        </p:txBody>
      </p:sp>
      <p:sp>
        <p:nvSpPr>
          <p:cNvPr id="3" name="Content Placeholder 2"/>
          <p:cNvSpPr>
            <a:spLocks noGrp="1"/>
          </p:cNvSpPr>
          <p:nvPr>
            <p:ph idx="1"/>
          </p:nvPr>
        </p:nvSpPr>
        <p:spPr/>
        <p:txBody>
          <a:bodyPr/>
          <a:lstStyle/>
          <a:p>
            <a:r>
              <a:rPr lang="en-US" dirty="0" smtClean="0"/>
              <a:t>Training: 3 Annual technical training courses held at Hydrologic Instrumentation Facility (HIF). Basic Electronics and Troubleshooting Instrumentation, Satellite Data Collection Platform Installation and Operation Workshop, QW Probes Installation, Operation, Calibration and Maintenance.</a:t>
            </a:r>
          </a:p>
          <a:p>
            <a:r>
              <a:rPr lang="en-US" dirty="0" smtClean="0"/>
              <a:t>Average 1 or 2 training courses held at Water Science Centers annually.</a:t>
            </a:r>
          </a:p>
          <a:p>
            <a:r>
              <a:rPr lang="en-US" dirty="0" smtClean="0"/>
              <a:t>Through MOU’s, pending training being held for outside entities: International Boundary and Water Commission in May and the National Water Agency (ANA) of Brazil in September.</a:t>
            </a:r>
          </a:p>
          <a:p>
            <a:r>
              <a:rPr lang="en-US" dirty="0" smtClean="0"/>
              <a:t>SWaTH, CO-OPS NOS/NWLON- Cooperative efforts between USGS and NOAA for monitoring water levels. In order to meet reporting requirements, USGS requested 6 minute interval windows and is working with NOAA toward obtaining more.   </a:t>
            </a:r>
            <a:endParaRPr lang="en-US" dirty="0"/>
          </a:p>
        </p:txBody>
      </p:sp>
    </p:spTree>
    <p:extLst>
      <p:ext uri="{BB962C8B-B14F-4D97-AF65-F5344CB8AC3E}">
        <p14:creationId xmlns:p14="http://schemas.microsoft.com/office/powerpoint/2010/main" val="300868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GOES TELEMETRY NETWORK</a:t>
            </a:r>
            <a:endParaRPr lang="en-US" dirty="0"/>
          </a:p>
        </p:txBody>
      </p:sp>
      <p:pic>
        <p:nvPicPr>
          <p:cNvPr id="4" name="Content Placeholder 3" descr="GOES.jpg"/>
          <p:cNvPicPr>
            <a:picLocks noGrp="1" noChangeAspect="1"/>
          </p:cNvPicPr>
          <p:nvPr>
            <p:ph idx="1"/>
          </p:nvPr>
        </p:nvPicPr>
        <p:blipFill>
          <a:blip r:embed="rId3" cstate="print"/>
          <a:stretch>
            <a:fillRect/>
          </a:stretch>
        </p:blipFill>
        <p:spPr>
          <a:xfrm>
            <a:off x="2124075" y="1619250"/>
            <a:ext cx="4286250" cy="47625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dirty="0" smtClean="0"/>
              <a:t>Data Transmission - point of collection to finalization in NWIS</a:t>
            </a:r>
            <a:endParaRPr lang="en-US" sz="3200" dirty="0"/>
          </a:p>
        </p:txBody>
      </p:sp>
      <p:pic>
        <p:nvPicPr>
          <p:cNvPr id="819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3885" t="22552" r="9885" b="6395"/>
          <a:stretch>
            <a:fillRect/>
          </a:stretch>
        </p:blipFill>
        <p:spPr>
          <a:xfrm>
            <a:off x="276225" y="1295400"/>
            <a:ext cx="8169275" cy="5068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Strengths &amp; Weaknesses - </a:t>
            </a:r>
            <a:r>
              <a:rPr lang="en-US" dirty="0"/>
              <a:t>GOES</a:t>
            </a:r>
          </a:p>
        </p:txBody>
      </p:sp>
      <p:sp>
        <p:nvSpPr>
          <p:cNvPr id="3" name="Content Placeholder 2"/>
          <p:cNvSpPr>
            <a:spLocks noGrp="1"/>
          </p:cNvSpPr>
          <p:nvPr>
            <p:ph idx="1"/>
          </p:nvPr>
        </p:nvSpPr>
        <p:spPr>
          <a:xfrm>
            <a:off x="4267200" y="1600200"/>
            <a:ext cx="3730625" cy="4572000"/>
          </a:xfrm>
          <a:ln>
            <a:solidFill>
              <a:srgbClr val="000000"/>
            </a:solidFill>
          </a:ln>
        </p:spPr>
        <p:txBody>
          <a:bodyPr/>
          <a:lstStyle/>
          <a:p>
            <a:pPr marL="114300" indent="0" algn="ctr">
              <a:buFont typeface="Arial" charset="0"/>
              <a:buNone/>
            </a:pPr>
            <a:r>
              <a:rPr lang="en-US" sz="2400" b="1" dirty="0">
                <a:latin typeface="Arial" charset="0"/>
                <a:cs typeface="Arial" charset="0"/>
              </a:rPr>
              <a:t>Weaknesses</a:t>
            </a:r>
            <a:endParaRPr lang="en-US" sz="2400" dirty="0">
              <a:latin typeface="Arial" charset="0"/>
              <a:cs typeface="Arial" charset="0"/>
            </a:endParaRPr>
          </a:p>
          <a:p>
            <a:pPr marL="114300" indent="0">
              <a:buFont typeface="Arial" charset="0"/>
              <a:buChar char="•"/>
            </a:pPr>
            <a:r>
              <a:rPr lang="en-US" sz="1800" dirty="0">
                <a:latin typeface="Arial" charset="0"/>
                <a:cs typeface="Arial" charset="0"/>
              </a:rPr>
              <a:t>Very limited in size and frequency of data transmissions</a:t>
            </a:r>
          </a:p>
          <a:p>
            <a:pPr marL="114300" indent="0">
              <a:buFont typeface="Arial" charset="0"/>
              <a:buChar char="•"/>
            </a:pPr>
            <a:r>
              <a:rPr lang="en-US" sz="1800" dirty="0" smtClean="0">
                <a:latin typeface="Arial" charset="0"/>
                <a:cs typeface="Arial" charset="0"/>
              </a:rPr>
              <a:t>With </a:t>
            </a:r>
            <a:r>
              <a:rPr lang="en-US" sz="1800" dirty="0">
                <a:latin typeface="Arial" charset="0"/>
                <a:cs typeface="Arial" charset="0"/>
              </a:rPr>
              <a:t>new </a:t>
            </a:r>
            <a:r>
              <a:rPr lang="en-US" sz="1800" dirty="0" smtClean="0">
                <a:latin typeface="Arial" charset="0"/>
                <a:cs typeface="Arial" charset="0"/>
              </a:rPr>
              <a:t>GOES-R satellites</a:t>
            </a:r>
            <a:r>
              <a:rPr lang="en-US" sz="1800" dirty="0">
                <a:latin typeface="Arial" charset="0"/>
                <a:cs typeface="Arial" charset="0"/>
              </a:rPr>
              <a:t>, message size/speed will not change</a:t>
            </a:r>
          </a:p>
          <a:p>
            <a:pPr marL="114300" indent="0">
              <a:buFont typeface="Arial" charset="0"/>
              <a:buChar char="•"/>
            </a:pPr>
            <a:r>
              <a:rPr lang="en-US" sz="1800" dirty="0">
                <a:latin typeface="Arial" charset="0"/>
                <a:cs typeface="Arial" charset="0"/>
              </a:rPr>
              <a:t>Unusable for media transmission</a:t>
            </a:r>
          </a:p>
          <a:p>
            <a:pPr marL="114300" indent="0">
              <a:buFont typeface="Arial" charset="0"/>
              <a:buChar char="•"/>
            </a:pPr>
            <a:r>
              <a:rPr lang="en-US" sz="1800" dirty="0">
                <a:latin typeface="Arial" charset="0"/>
                <a:cs typeface="Arial" charset="0"/>
              </a:rPr>
              <a:t>1-way </a:t>
            </a:r>
            <a:r>
              <a:rPr lang="en-US" sz="1800" dirty="0" smtClean="0">
                <a:latin typeface="Arial" charset="0"/>
                <a:cs typeface="Arial" charset="0"/>
              </a:rPr>
              <a:t>communication (*2-way communications via GOES has met many obstacles.) </a:t>
            </a:r>
          </a:p>
          <a:p>
            <a:pPr marL="114300" indent="0">
              <a:buFont typeface="Arial" charset="0"/>
              <a:buChar char="•"/>
            </a:pPr>
            <a:r>
              <a:rPr lang="en-US" sz="1800" dirty="0" smtClean="0">
                <a:latin typeface="Arial" charset="0"/>
                <a:cs typeface="Arial" charset="0"/>
              </a:rPr>
              <a:t>Limited </a:t>
            </a:r>
            <a:r>
              <a:rPr lang="en-US" sz="1800" dirty="0">
                <a:latin typeface="Arial" charset="0"/>
                <a:cs typeface="Arial" charset="0"/>
              </a:rPr>
              <a:t>upgradability</a:t>
            </a:r>
          </a:p>
          <a:p>
            <a:pPr marL="114300" indent="0">
              <a:buFont typeface="Arial" charset="0"/>
              <a:buChar char="•"/>
            </a:pPr>
            <a:r>
              <a:rPr lang="en-US" sz="1800" dirty="0">
                <a:latin typeface="Arial" charset="0"/>
                <a:cs typeface="Arial" charset="0"/>
              </a:rPr>
              <a:t>Lack of alternate or supplemental telemetry supported</a:t>
            </a:r>
            <a:r>
              <a:rPr lang="en-US" sz="1800" dirty="0" smtClean="0">
                <a:latin typeface="Arial" charset="0"/>
                <a:cs typeface="Arial" charset="0"/>
              </a:rPr>
              <a:t>.</a:t>
            </a:r>
          </a:p>
        </p:txBody>
      </p:sp>
      <p:sp>
        <p:nvSpPr>
          <p:cNvPr id="4" name="Content Placeholder 2"/>
          <p:cNvSpPr txBox="1">
            <a:spLocks/>
          </p:cNvSpPr>
          <p:nvPr/>
        </p:nvSpPr>
        <p:spPr bwMode="auto">
          <a:xfrm>
            <a:off x="457200" y="1600200"/>
            <a:ext cx="3733800"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143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20000"/>
              </a:spcBef>
              <a:buClr>
                <a:schemeClr val="accent1"/>
              </a:buClr>
              <a:buFont typeface="Arial" charset="0"/>
              <a:buNone/>
            </a:pPr>
            <a:r>
              <a:rPr lang="en-US" sz="2400" b="1" dirty="0">
                <a:solidFill>
                  <a:srgbClr val="31693F"/>
                </a:solidFill>
                <a:latin typeface="Arial" charset="0"/>
                <a:cs typeface="Arial" charset="0"/>
              </a:rPr>
              <a:t>Strengths</a:t>
            </a:r>
            <a:endParaRPr lang="en-US" sz="2400" dirty="0">
              <a:solidFill>
                <a:srgbClr val="31693F"/>
              </a:solidFill>
              <a:latin typeface="Arial" charset="0"/>
              <a:cs typeface="Arial" charset="0"/>
            </a:endParaRPr>
          </a:p>
          <a:p>
            <a:pPr>
              <a:spcBef>
                <a:spcPct val="20000"/>
              </a:spcBef>
              <a:buClr>
                <a:srgbClr val="61A17F"/>
              </a:buClr>
              <a:buFont typeface="Arial" charset="0"/>
              <a:buChar char="•"/>
            </a:pPr>
            <a:r>
              <a:rPr lang="en-US" sz="2000" dirty="0">
                <a:solidFill>
                  <a:srgbClr val="31693F"/>
                </a:solidFill>
                <a:latin typeface="Arial" charset="0"/>
                <a:cs typeface="Arial" charset="0"/>
              </a:rPr>
              <a:t>Reliable</a:t>
            </a:r>
          </a:p>
          <a:p>
            <a:pPr>
              <a:spcBef>
                <a:spcPct val="20000"/>
              </a:spcBef>
              <a:buClr>
                <a:srgbClr val="61A17F"/>
              </a:buClr>
              <a:buFont typeface="Arial" charset="0"/>
              <a:buChar char="•"/>
            </a:pPr>
            <a:r>
              <a:rPr lang="en-US" sz="2000" dirty="0">
                <a:solidFill>
                  <a:srgbClr val="31693F"/>
                </a:solidFill>
                <a:latin typeface="Arial" charset="0"/>
                <a:cs typeface="Arial" charset="0"/>
              </a:rPr>
              <a:t>Low </a:t>
            </a:r>
            <a:r>
              <a:rPr lang="en-US" sz="2000" dirty="0" smtClean="0">
                <a:solidFill>
                  <a:srgbClr val="31693F"/>
                </a:solidFill>
                <a:latin typeface="Arial" charset="0"/>
                <a:cs typeface="Arial" charset="0"/>
              </a:rPr>
              <a:t>Operational Cost</a:t>
            </a:r>
            <a:endParaRPr lang="en-US" sz="2000" dirty="0">
              <a:solidFill>
                <a:srgbClr val="31693F"/>
              </a:solidFill>
              <a:latin typeface="Arial" charset="0"/>
              <a:cs typeface="Arial" charset="0"/>
            </a:endParaRPr>
          </a:p>
          <a:p>
            <a:pPr>
              <a:spcBef>
                <a:spcPct val="20000"/>
              </a:spcBef>
              <a:buClr>
                <a:srgbClr val="61A17F"/>
              </a:buClr>
              <a:buFont typeface="Arial" charset="0"/>
              <a:buChar char="•"/>
            </a:pPr>
            <a:r>
              <a:rPr lang="en-US" sz="2000" dirty="0">
                <a:solidFill>
                  <a:srgbClr val="31693F"/>
                </a:solidFill>
                <a:latin typeface="Arial" charset="0"/>
                <a:cs typeface="Arial" charset="0"/>
              </a:rPr>
              <a:t>Established Infrastructure</a:t>
            </a:r>
          </a:p>
          <a:p>
            <a:pPr>
              <a:spcBef>
                <a:spcPct val="20000"/>
              </a:spcBef>
              <a:buClr>
                <a:srgbClr val="61A17F"/>
              </a:buClr>
              <a:buFont typeface="Arial" charset="0"/>
              <a:buChar char="•"/>
            </a:pPr>
            <a:r>
              <a:rPr lang="en-US" sz="2000" dirty="0" smtClean="0">
                <a:solidFill>
                  <a:srgbClr val="31693F"/>
                </a:solidFill>
                <a:latin typeface="Arial" charset="0"/>
                <a:cs typeface="Arial" charset="0"/>
              </a:rPr>
              <a:t>Adequate </a:t>
            </a:r>
            <a:r>
              <a:rPr lang="en-US" sz="2000" dirty="0">
                <a:solidFill>
                  <a:srgbClr val="31693F"/>
                </a:solidFill>
                <a:latin typeface="Arial" charset="0"/>
                <a:cs typeface="Arial" charset="0"/>
              </a:rPr>
              <a:t>for most existing sites as currently operating</a:t>
            </a:r>
          </a:p>
          <a:p>
            <a:pPr>
              <a:spcBef>
                <a:spcPct val="20000"/>
              </a:spcBef>
              <a:buClr>
                <a:srgbClr val="61A17F"/>
              </a:buClr>
              <a:buFont typeface="Arial" charset="0"/>
              <a:buChar char="•"/>
            </a:pPr>
            <a:r>
              <a:rPr lang="en-US" sz="2000" dirty="0">
                <a:solidFill>
                  <a:srgbClr val="31693F"/>
                </a:solidFill>
                <a:latin typeface="Arial" charset="0"/>
                <a:cs typeface="Arial" charset="0"/>
              </a:rPr>
              <a:t>Government owned</a:t>
            </a:r>
          </a:p>
          <a:p>
            <a:pPr>
              <a:spcBef>
                <a:spcPct val="20000"/>
              </a:spcBef>
              <a:buClr>
                <a:srgbClr val="61A17F"/>
              </a:buClr>
              <a:buFont typeface="Arial" charset="0"/>
              <a:buChar char="•"/>
            </a:pPr>
            <a:r>
              <a:rPr lang="en-US" sz="2000" dirty="0">
                <a:solidFill>
                  <a:srgbClr val="31693F"/>
                </a:solidFill>
                <a:latin typeface="Arial" charset="0"/>
                <a:cs typeface="Arial" charset="0"/>
              </a:rPr>
              <a:t>Geostationary </a:t>
            </a:r>
            <a:r>
              <a:rPr lang="en-US" sz="2000" dirty="0" smtClean="0">
                <a:solidFill>
                  <a:srgbClr val="31693F"/>
                </a:solidFill>
                <a:latin typeface="Arial" charset="0"/>
                <a:cs typeface="Arial" charset="0"/>
              </a:rPr>
              <a:t>Satellite</a:t>
            </a:r>
          </a:p>
          <a:p>
            <a:pPr>
              <a:spcBef>
                <a:spcPct val="20000"/>
              </a:spcBef>
              <a:buClr>
                <a:srgbClr val="61A17F"/>
              </a:buClr>
              <a:buFont typeface="Arial" charset="0"/>
              <a:buChar char="•"/>
            </a:pPr>
            <a:r>
              <a:rPr lang="en-US" sz="2000" dirty="0" smtClean="0">
                <a:solidFill>
                  <a:srgbClr val="31693F"/>
                </a:solidFill>
                <a:latin typeface="Arial" charset="0"/>
                <a:cs typeface="Arial" charset="0"/>
              </a:rPr>
              <a:t>Message traffic processing already in place</a:t>
            </a:r>
            <a:endParaRPr lang="en-US" sz="2200" dirty="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defRPr/>
            </a:pPr>
            <a:r>
              <a:rPr lang="en-US" dirty="0" smtClean="0"/>
              <a:t>GOES – Current Usage and Cost</a:t>
            </a:r>
            <a:endParaRPr lang="en-US" dirty="0"/>
          </a:p>
        </p:txBody>
      </p:sp>
      <p:sp>
        <p:nvSpPr>
          <p:cNvPr id="10243" name="Content Placeholder 2"/>
          <p:cNvSpPr>
            <a:spLocks noGrp="1"/>
          </p:cNvSpPr>
          <p:nvPr>
            <p:ph idx="1"/>
          </p:nvPr>
        </p:nvSpPr>
        <p:spPr>
          <a:xfrm>
            <a:off x="457200" y="1295400"/>
            <a:ext cx="7620000" cy="4876800"/>
          </a:xfrm>
        </p:spPr>
        <p:txBody>
          <a:bodyPr/>
          <a:lstStyle/>
          <a:p>
            <a:pPr>
              <a:buNone/>
            </a:pPr>
            <a:r>
              <a:rPr lang="en-US" dirty="0" smtClean="0">
                <a:latin typeface="Arial" charset="0"/>
                <a:cs typeface="Arial" charset="0"/>
              </a:rPr>
              <a:t>	</a:t>
            </a:r>
            <a:r>
              <a:rPr lang="en-US" b="1" dirty="0" smtClean="0">
                <a:latin typeface="Arial" charset="0"/>
                <a:cs typeface="Arial" charset="0"/>
              </a:rPr>
              <a:t>GOES Annual Usage and Costs</a:t>
            </a:r>
          </a:p>
          <a:p>
            <a:pPr lvl="1"/>
            <a:r>
              <a:rPr lang="en-US" dirty="0" smtClean="0">
                <a:latin typeface="Arial" charset="0"/>
                <a:cs typeface="Arial" charset="0"/>
              </a:rPr>
              <a:t>Number of </a:t>
            </a:r>
            <a:r>
              <a:rPr lang="en-US" dirty="0" smtClean="0">
                <a:latin typeface="Arial" charset="0"/>
                <a:cs typeface="Arial" charset="0"/>
              </a:rPr>
              <a:t>active GOES </a:t>
            </a:r>
            <a:r>
              <a:rPr lang="en-US" dirty="0" smtClean="0">
                <a:latin typeface="Arial" charset="0"/>
                <a:cs typeface="Arial" charset="0"/>
              </a:rPr>
              <a:t>sites in the WMA =  </a:t>
            </a:r>
            <a:r>
              <a:rPr lang="en-US" dirty="0" smtClean="0">
                <a:latin typeface="Arial" charset="0"/>
                <a:cs typeface="Arial" charset="0"/>
              </a:rPr>
              <a:t>~9500-10,000 </a:t>
            </a:r>
          </a:p>
          <a:p>
            <a:pPr lvl="1"/>
            <a:r>
              <a:rPr lang="en-US" dirty="0">
                <a:latin typeface="Arial" charset="0"/>
                <a:cs typeface="Arial" charset="0"/>
              </a:rPr>
              <a:t>~40%W; 60%E </a:t>
            </a:r>
            <a:endParaRPr lang="en-US" dirty="0" smtClean="0">
              <a:latin typeface="Arial" charset="0"/>
              <a:cs typeface="Arial" charset="0"/>
            </a:endParaRPr>
          </a:p>
          <a:p>
            <a:pPr lvl="1"/>
            <a:r>
              <a:rPr lang="en-US" dirty="0" smtClean="0">
                <a:latin typeface="Arial" charset="0"/>
                <a:cs typeface="Arial" charset="0"/>
              </a:rPr>
              <a:t>42 </a:t>
            </a:r>
            <a:r>
              <a:rPr lang="en-US" dirty="0" smtClean="0">
                <a:latin typeface="Arial" charset="0"/>
                <a:cs typeface="Arial" charset="0"/>
              </a:rPr>
              <a:t>GOES Channels Used by WMA </a:t>
            </a:r>
            <a:r>
              <a:rPr lang="en-US" dirty="0" smtClean="0">
                <a:latin typeface="Arial" charset="0"/>
                <a:cs typeface="Arial" charset="0"/>
              </a:rPr>
              <a:t>currently. </a:t>
            </a:r>
            <a:endParaRPr lang="en-US" dirty="0" smtClean="0">
              <a:latin typeface="Arial" charset="0"/>
              <a:cs typeface="Arial" charset="0"/>
            </a:endParaRPr>
          </a:p>
          <a:p>
            <a:pPr lvl="1"/>
            <a:r>
              <a:rPr lang="en-US" dirty="0" smtClean="0">
                <a:latin typeface="Arial" charset="0"/>
                <a:cs typeface="Arial" charset="0"/>
              </a:rPr>
              <a:t>Total average cost per WSC for GOES channel usage is ~$</a:t>
            </a:r>
            <a:r>
              <a:rPr lang="en-US" dirty="0" smtClean="0">
                <a:latin typeface="Arial" charset="0"/>
                <a:cs typeface="Arial" charset="0"/>
              </a:rPr>
              <a:t>130/year </a:t>
            </a:r>
            <a:r>
              <a:rPr lang="en-US" dirty="0" smtClean="0">
                <a:latin typeface="Arial" charset="0"/>
                <a:cs typeface="Arial" charset="0"/>
              </a:rPr>
              <a:t>(actual cost per WSC is based on percentage of usage of channels) </a:t>
            </a:r>
          </a:p>
          <a:p>
            <a:pPr lvl="1"/>
            <a:r>
              <a:rPr lang="en-US" dirty="0" smtClean="0">
                <a:latin typeface="Arial" charset="0"/>
                <a:cs typeface="Arial" charset="0"/>
              </a:rPr>
              <a:t>$50K to EROS for EDDN annual support</a:t>
            </a:r>
          </a:p>
          <a:p>
            <a:pPr lvl="1"/>
            <a:r>
              <a:rPr lang="en-US" dirty="0" smtClean="0">
                <a:latin typeface="Arial" charset="0"/>
                <a:cs typeface="Arial" charset="0"/>
              </a:rPr>
              <a:t>$15K </a:t>
            </a:r>
            <a:r>
              <a:rPr lang="en-US" dirty="0" smtClean="0">
                <a:latin typeface="Arial" charset="0"/>
                <a:cs typeface="Arial" charset="0"/>
              </a:rPr>
              <a:t>for system </a:t>
            </a:r>
            <a:r>
              <a:rPr lang="en-US" dirty="0" smtClean="0">
                <a:latin typeface="Arial" charset="0"/>
                <a:cs typeface="Arial" charset="0"/>
              </a:rPr>
              <a:t>maintenance and support.</a:t>
            </a:r>
          </a:p>
          <a:p>
            <a:pPr lvl="1">
              <a:buNone/>
            </a:pPr>
            <a:r>
              <a:rPr lang="en-US" b="1" dirty="0" smtClean="0">
                <a:latin typeface="Arial" charset="0"/>
                <a:cs typeface="Arial" charset="0"/>
              </a:rPr>
              <a:t>Investment in GOES</a:t>
            </a:r>
          </a:p>
          <a:p>
            <a:pPr lvl="1"/>
            <a:r>
              <a:rPr lang="en-US" dirty="0" smtClean="0">
                <a:latin typeface="Arial" charset="0"/>
                <a:cs typeface="Arial" charset="0"/>
              </a:rPr>
              <a:t>Millions invested so far in hardware and software (~$32 million in deployed GOES </a:t>
            </a:r>
            <a:r>
              <a:rPr lang="en-US" dirty="0" err="1" smtClean="0">
                <a:latin typeface="Arial" charset="0"/>
                <a:cs typeface="Arial" charset="0"/>
              </a:rPr>
              <a:t>dcps</a:t>
            </a:r>
            <a:r>
              <a:rPr lang="en-US" dirty="0" smtClean="0">
                <a:latin typeface="Arial" charset="0"/>
                <a:cs typeface="Arial" charset="0"/>
              </a:rPr>
              <a:t> and antennas alone). Basic </a:t>
            </a:r>
            <a:r>
              <a:rPr lang="en-US" dirty="0" err="1" smtClean="0">
                <a:latin typeface="Arial" charset="0"/>
                <a:cs typeface="Arial" charset="0"/>
              </a:rPr>
              <a:t>dcp</a:t>
            </a:r>
            <a:r>
              <a:rPr lang="en-US" dirty="0" smtClean="0">
                <a:latin typeface="Arial" charset="0"/>
                <a:cs typeface="Arial" charset="0"/>
              </a:rPr>
              <a:t> + antenna </a:t>
            </a:r>
            <a:r>
              <a:rPr lang="en-US" dirty="0" smtClean="0"/>
              <a:t>≈ </a:t>
            </a:r>
            <a:r>
              <a:rPr lang="en-US" dirty="0" smtClean="0">
                <a:latin typeface="Arial" charset="0"/>
                <a:cs typeface="Arial" charset="0"/>
              </a:rPr>
              <a:t>$2,500-$3,500. </a:t>
            </a:r>
          </a:p>
          <a:p>
            <a:pPr lvl="1"/>
            <a:r>
              <a:rPr lang="en-US" dirty="0" smtClean="0">
                <a:latin typeface="Arial" charset="0"/>
                <a:cs typeface="Arial" charset="0"/>
              </a:rPr>
              <a:t>Support staff salaries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GOES  - Some Hidden Costs</a:t>
            </a:r>
            <a:endParaRPr lang="en-US" dirty="0"/>
          </a:p>
        </p:txBody>
      </p:sp>
      <p:sp>
        <p:nvSpPr>
          <p:cNvPr id="11267" name="Content Placeholder 2"/>
          <p:cNvSpPr>
            <a:spLocks noGrp="1"/>
          </p:cNvSpPr>
          <p:nvPr>
            <p:ph idx="1"/>
          </p:nvPr>
        </p:nvSpPr>
        <p:spPr/>
        <p:txBody>
          <a:bodyPr/>
          <a:lstStyle/>
          <a:p>
            <a:pPr lvl="1"/>
            <a:r>
              <a:rPr lang="en-US" dirty="0" smtClean="0">
                <a:latin typeface="Arial" charset="0"/>
                <a:cs typeface="Arial" charset="0"/>
              </a:rPr>
              <a:t>Extra Site visits could potentially be prevented with 2-way communication. M</a:t>
            </a:r>
            <a:r>
              <a:rPr lang="en-US" sz="2000" dirty="0" smtClean="0">
                <a:latin typeface="Arial" charset="0"/>
                <a:cs typeface="Arial" charset="0"/>
              </a:rPr>
              <a:t>any of these visits amount to simply rebooting the DCP to make it operational again. Two-way communications could perform those reboots/restarts without the trip as well as potentially performing reprogramming of basic </a:t>
            </a:r>
            <a:r>
              <a:rPr lang="en-US" sz="2000" dirty="0" err="1" smtClean="0">
                <a:latin typeface="Arial" charset="0"/>
                <a:cs typeface="Arial" charset="0"/>
              </a:rPr>
              <a:t>dcp</a:t>
            </a:r>
            <a:r>
              <a:rPr lang="en-US" sz="2000" dirty="0" smtClean="0">
                <a:latin typeface="Arial" charset="0"/>
                <a:cs typeface="Arial" charset="0"/>
              </a:rPr>
              <a:t> functions. </a:t>
            </a:r>
          </a:p>
          <a:p>
            <a:pPr lvl="1"/>
            <a:r>
              <a:rPr lang="en-US" dirty="0" smtClean="0">
                <a:latin typeface="Arial" charset="0"/>
                <a:cs typeface="Arial" charset="0"/>
              </a:rPr>
              <a:t>According to a recent </a:t>
            </a:r>
            <a:r>
              <a:rPr lang="en-US" b="1" u="sng" dirty="0" smtClean="0">
                <a:latin typeface="Arial" charset="0"/>
                <a:cs typeface="Arial" charset="0"/>
              </a:rPr>
              <a:t>worst-case</a:t>
            </a:r>
            <a:r>
              <a:rPr lang="en-US" dirty="0" smtClean="0">
                <a:latin typeface="Arial" charset="0"/>
                <a:cs typeface="Arial" charset="0"/>
              </a:rPr>
              <a:t> </a:t>
            </a:r>
            <a:r>
              <a:rPr lang="en-US" b="1" u="sng" dirty="0" smtClean="0">
                <a:latin typeface="Arial" charset="0"/>
                <a:cs typeface="Arial" charset="0"/>
              </a:rPr>
              <a:t>scenario</a:t>
            </a:r>
            <a:r>
              <a:rPr lang="en-US" dirty="0" smtClean="0">
                <a:latin typeface="Arial" charset="0"/>
                <a:cs typeface="Arial" charset="0"/>
              </a:rPr>
              <a:t> analysis by the Texas WSC:</a:t>
            </a:r>
            <a:r>
              <a:rPr lang="en-US" sz="2200" dirty="0" smtClean="0">
                <a:latin typeface="Arial" charset="0"/>
                <a:cs typeface="Arial" charset="0"/>
              </a:rPr>
              <a:t> </a:t>
            </a:r>
          </a:p>
          <a:p>
            <a:pPr lvl="2"/>
            <a:r>
              <a:rPr lang="en-US" sz="2000" dirty="0" smtClean="0">
                <a:latin typeface="Arial" charset="0"/>
                <a:cs typeface="Arial" charset="0"/>
              </a:rPr>
              <a:t>Cost of an extra, unscheduled site visit : </a:t>
            </a:r>
            <a:r>
              <a:rPr lang="en-US" sz="2000" dirty="0" smtClean="0"/>
              <a:t>≈</a:t>
            </a:r>
            <a:r>
              <a:rPr lang="en-US" sz="2000" dirty="0" smtClean="0">
                <a:latin typeface="Arial" charset="0"/>
                <a:cs typeface="Arial" charset="0"/>
              </a:rPr>
              <a:t> $500</a:t>
            </a:r>
          </a:p>
          <a:p>
            <a:pPr lvl="2"/>
            <a:r>
              <a:rPr lang="en-US" sz="2000" dirty="0" smtClean="0">
                <a:latin typeface="Arial" charset="0"/>
                <a:cs typeface="Arial" charset="0"/>
              </a:rPr>
              <a:t>Average number of extra visits per site each year:  2</a:t>
            </a:r>
          </a:p>
          <a:p>
            <a:pPr lvl="2"/>
            <a:r>
              <a:rPr lang="en-US" sz="2000" dirty="0" smtClean="0">
                <a:latin typeface="Arial" charset="0"/>
                <a:cs typeface="Arial" charset="0"/>
              </a:rPr>
              <a:t>Assuming an average of 2 unnecessary visits each year, this costs the USGS an extra </a:t>
            </a:r>
            <a:r>
              <a:rPr lang="en-US" sz="2000" b="1" dirty="0" smtClean="0">
                <a:latin typeface="Arial" charset="0"/>
                <a:cs typeface="Arial" charset="0"/>
              </a:rPr>
              <a:t>$10,000,000/year. </a:t>
            </a:r>
          </a:p>
          <a:p>
            <a:pPr lvl="2"/>
            <a:r>
              <a:rPr lang="en-US" sz="2000" dirty="0" smtClean="0">
                <a:latin typeface="Arial" charset="0"/>
                <a:cs typeface="Arial" charset="0"/>
              </a:rPr>
              <a:t>This is an average of almost $</a:t>
            </a:r>
            <a:r>
              <a:rPr lang="en-US" sz="2000" b="1" dirty="0" smtClean="0">
                <a:latin typeface="Arial" charset="0"/>
                <a:cs typeface="Arial" charset="0"/>
              </a:rPr>
              <a:t>200,000/year </a:t>
            </a:r>
            <a:r>
              <a:rPr lang="en-US" sz="2000" dirty="0" smtClean="0">
                <a:latin typeface="Arial" charset="0"/>
                <a:cs typeface="Arial" charset="0"/>
              </a:rPr>
              <a:t>for each WSC</a:t>
            </a: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SURVEY</a:t>
            </a:r>
            <a:endParaRPr lang="en-US" dirty="0"/>
          </a:p>
        </p:txBody>
      </p:sp>
      <p:sp>
        <p:nvSpPr>
          <p:cNvPr id="3" name="Content Placeholder 2"/>
          <p:cNvSpPr>
            <a:spLocks noGrp="1"/>
          </p:cNvSpPr>
          <p:nvPr>
            <p:ph idx="1"/>
          </p:nvPr>
        </p:nvSpPr>
        <p:spPr/>
        <p:txBody>
          <a:bodyPr/>
          <a:lstStyle/>
          <a:p>
            <a:r>
              <a:rPr lang="en-US" dirty="0" smtClean="0"/>
              <a:t>As part of our information gathering, we:</a:t>
            </a:r>
          </a:p>
          <a:p>
            <a:pPr lvl="1"/>
            <a:r>
              <a:rPr lang="en-US" dirty="0" smtClean="0"/>
              <a:t>Developed a list of questions regarding telemetry usage and needs. Sent it to Data Chiefs and SW Specialists. </a:t>
            </a:r>
          </a:p>
          <a:p>
            <a:pPr lvl="1"/>
            <a:r>
              <a:rPr lang="en-US" dirty="0" smtClean="0"/>
              <a:t>Provided the survey to attendees at the Data Conference in Portland. </a:t>
            </a:r>
          </a:p>
          <a:p>
            <a:pPr lvl="1"/>
            <a:r>
              <a:rPr lang="en-US" dirty="0" smtClean="0"/>
              <a:t>Conducted 2 sessions at the Data Conference</a:t>
            </a:r>
          </a:p>
          <a:p>
            <a:pPr lvl="1"/>
            <a:r>
              <a:rPr lang="en-US" dirty="0" smtClean="0"/>
              <a:t>Created and sent a separate survey (with modified questions) to vendors.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defRPr/>
            </a:pPr>
            <a:r>
              <a:rPr lang="en-US" dirty="0" smtClean="0"/>
              <a:t>Telemetry Survey Questions Pt 1</a:t>
            </a:r>
            <a:endParaRPr lang="en-US" dirty="0"/>
          </a:p>
        </p:txBody>
      </p:sp>
      <p:sp>
        <p:nvSpPr>
          <p:cNvPr id="13315" name="Content Placeholder 2"/>
          <p:cNvSpPr>
            <a:spLocks noGrp="1"/>
          </p:cNvSpPr>
          <p:nvPr>
            <p:ph idx="1"/>
          </p:nvPr>
        </p:nvSpPr>
        <p:spPr>
          <a:xfrm>
            <a:off x="457200" y="990600"/>
            <a:ext cx="7620000" cy="5410200"/>
          </a:xfrm>
        </p:spPr>
        <p:txBody>
          <a:bodyPr/>
          <a:lstStyle/>
          <a:p>
            <a:pPr>
              <a:buFont typeface="Arial" charset="0"/>
              <a:buChar char="•"/>
            </a:pPr>
            <a:endParaRPr lang="en-US" dirty="0" smtClean="0">
              <a:latin typeface="Arial" charset="0"/>
              <a:cs typeface="Arial" charset="0"/>
            </a:endParaRPr>
          </a:p>
          <a:p>
            <a:r>
              <a:rPr lang="en-US" b="1" dirty="0" smtClean="0"/>
              <a:t>Alternative Telemetry Systems:</a:t>
            </a:r>
            <a:endParaRPr lang="en-US" dirty="0" smtClean="0"/>
          </a:p>
          <a:p>
            <a:r>
              <a:rPr lang="en-US" dirty="0" smtClean="0"/>
              <a:t>What telemetry methods are you using besides GOES?</a:t>
            </a:r>
          </a:p>
          <a:p>
            <a:r>
              <a:rPr lang="en-US" dirty="0" smtClean="0"/>
              <a:t>If not using GOES, why are you using alternative telemetry methods (for example, not enough bandwidth, need two-way communication, frequency of transmission)?</a:t>
            </a:r>
          </a:p>
          <a:p>
            <a:r>
              <a:rPr lang="en-US" dirty="0" smtClean="0"/>
              <a:t>If more than one reason, please list in order of importance.</a:t>
            </a:r>
          </a:p>
          <a:p>
            <a:r>
              <a:rPr lang="en-US" dirty="0" smtClean="0"/>
              <a:t> Are you pleased with your alternative telemetry methods, and what are the limitations or advantages of these methods?</a:t>
            </a:r>
          </a:p>
          <a:p>
            <a:r>
              <a:rPr lang="en-US" dirty="0" smtClean="0"/>
              <a:t> Is there a telemetry method you are interested in and would like to try?</a:t>
            </a:r>
          </a:p>
          <a:p>
            <a:r>
              <a:rPr lang="en-US" dirty="0" smtClean="0"/>
              <a:t> Where did you hear about this alternative telemetry method?</a:t>
            </a:r>
            <a:endParaRPr lang="en-US" dirty="0" smtClean="0">
              <a:latin typeface="Arial" charset="0"/>
              <a:cs typeface="Arial" charset="0"/>
            </a:endParaRP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defRPr/>
            </a:pPr>
            <a:r>
              <a:rPr lang="en-US" dirty="0" smtClean="0"/>
              <a:t>Telemetry Survey Questions Pt 2</a:t>
            </a:r>
            <a:endParaRPr lang="en-US" dirty="0"/>
          </a:p>
        </p:txBody>
      </p:sp>
      <p:sp>
        <p:nvSpPr>
          <p:cNvPr id="13315" name="Content Placeholder 2"/>
          <p:cNvSpPr>
            <a:spLocks noGrp="1"/>
          </p:cNvSpPr>
          <p:nvPr>
            <p:ph idx="1"/>
          </p:nvPr>
        </p:nvSpPr>
        <p:spPr>
          <a:xfrm>
            <a:off x="457200" y="1143000"/>
            <a:ext cx="7620000" cy="5029200"/>
          </a:xfrm>
        </p:spPr>
        <p:txBody>
          <a:bodyPr/>
          <a:lstStyle/>
          <a:p>
            <a:pPr>
              <a:buFont typeface="Arial" charset="0"/>
              <a:buChar char="•"/>
            </a:pPr>
            <a:endParaRPr lang="en-US" dirty="0" smtClean="0">
              <a:latin typeface="Arial" charset="0"/>
              <a:cs typeface="Arial" charset="0"/>
            </a:endParaRPr>
          </a:p>
          <a:p>
            <a:r>
              <a:rPr lang="en-US" dirty="0" smtClean="0"/>
              <a:t> </a:t>
            </a:r>
            <a:r>
              <a:rPr lang="en-US" b="1" dirty="0" smtClean="0"/>
              <a:t>Current GOES System:</a:t>
            </a:r>
            <a:endParaRPr lang="en-US" dirty="0" smtClean="0"/>
          </a:p>
          <a:p>
            <a:r>
              <a:rPr lang="en-US" dirty="0" smtClean="0"/>
              <a:t>Are you able to transmit all of the data you would like?</a:t>
            </a:r>
          </a:p>
          <a:p>
            <a:r>
              <a:rPr lang="en-US" dirty="0" smtClean="0"/>
              <a:t> Are you able to transmit data as quickly as you would like?</a:t>
            </a:r>
          </a:p>
          <a:p>
            <a:r>
              <a:rPr lang="en-US" dirty="0" smtClean="0"/>
              <a:t> What are the shortcomings of GOES?</a:t>
            </a:r>
          </a:p>
          <a:p>
            <a:r>
              <a:rPr lang="en-US" dirty="0" smtClean="0"/>
              <a:t> </a:t>
            </a:r>
            <a:r>
              <a:rPr lang="en-US" b="1" dirty="0" smtClean="0"/>
              <a:t>General Questions:</a:t>
            </a:r>
            <a:endParaRPr lang="en-US" dirty="0" smtClean="0"/>
          </a:p>
          <a:p>
            <a:r>
              <a:rPr lang="en-US" dirty="0" smtClean="0"/>
              <a:t>Is your current telemetry method limiting your data collection?  If so, how?</a:t>
            </a:r>
          </a:p>
          <a:p>
            <a:r>
              <a:rPr lang="en-US" dirty="0" smtClean="0"/>
              <a:t> As a %, what do you anticipate your data collection growth will be, both in data per site, and number of sites?</a:t>
            </a:r>
          </a:p>
          <a:p>
            <a:r>
              <a:rPr lang="en-US" dirty="0" smtClean="0"/>
              <a:t> Ideally, what would you like your telemetry methods to be capable of?</a:t>
            </a:r>
          </a:p>
          <a:p>
            <a:pPr>
              <a:buFont typeface="Arial" charset="0"/>
              <a:buChar char="•"/>
            </a:pPr>
            <a:endParaRPr lang="en-US" dirty="0" smtClean="0">
              <a:latin typeface="Arial" charset="0"/>
              <a:cs typeface="Arial" charset="0"/>
            </a:endParaRP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Telemetry Survey</a:t>
            </a:r>
            <a:endParaRPr lang="en-US" dirty="0"/>
          </a:p>
        </p:txBody>
      </p:sp>
      <p:sp>
        <p:nvSpPr>
          <p:cNvPr id="12291" name="Content Placeholder 2"/>
          <p:cNvSpPr>
            <a:spLocks noGrp="1"/>
          </p:cNvSpPr>
          <p:nvPr>
            <p:ph idx="1"/>
          </p:nvPr>
        </p:nvSpPr>
        <p:spPr/>
        <p:txBody>
          <a:bodyPr/>
          <a:lstStyle/>
          <a:p>
            <a:pPr>
              <a:buFont typeface="Arial" charset="0"/>
              <a:buChar char="•"/>
            </a:pPr>
            <a:r>
              <a:rPr lang="en-US" dirty="0" smtClean="0">
                <a:latin typeface="Arial" charset="0"/>
                <a:cs typeface="Arial" charset="0"/>
              </a:rPr>
              <a:t>Survey Sent to WMA Data Chiefs and SW Specialists</a:t>
            </a:r>
          </a:p>
          <a:p>
            <a:pPr>
              <a:buFont typeface="Arial" charset="0"/>
              <a:buChar char="•"/>
            </a:pPr>
            <a:r>
              <a:rPr lang="en-US" dirty="0" smtClean="0">
                <a:latin typeface="Arial" charset="0"/>
                <a:cs typeface="Arial" charset="0"/>
              </a:rPr>
              <a:t>Total of 32 responses</a:t>
            </a:r>
          </a:p>
          <a:p>
            <a:pPr>
              <a:buFont typeface="Arial" charset="0"/>
              <a:buChar char="•"/>
            </a:pPr>
            <a:r>
              <a:rPr lang="en-US" dirty="0" smtClean="0">
                <a:latin typeface="Arial" charset="0"/>
                <a:cs typeface="Arial" charset="0"/>
              </a:rPr>
              <a:t>53% are already using some form of alternate telemetry </a:t>
            </a:r>
          </a:p>
          <a:p>
            <a:pPr lvl="1"/>
            <a:r>
              <a:rPr lang="en-US" dirty="0" smtClean="0">
                <a:latin typeface="Arial" charset="0"/>
                <a:cs typeface="Arial" charset="0"/>
              </a:rPr>
              <a:t>Mostly cellular or land-line modems</a:t>
            </a:r>
          </a:p>
        </p:txBody>
      </p:sp>
      <p:graphicFrame>
        <p:nvGraphicFramePr>
          <p:cNvPr id="6" name="Chart 5"/>
          <p:cNvGraphicFramePr>
            <a:graphicFrameLocks/>
          </p:cNvGraphicFramePr>
          <p:nvPr/>
        </p:nvGraphicFramePr>
        <p:xfrm>
          <a:off x="685800" y="3352800"/>
          <a:ext cx="6400800" cy="2990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Approaching The Future:</a:t>
            </a:r>
            <a:br>
              <a:rPr lang="en-US" dirty="0" smtClean="0"/>
            </a:br>
            <a:r>
              <a:rPr lang="en-US" dirty="0" smtClean="0"/>
              <a:t>Realizations</a:t>
            </a:r>
            <a:endParaRPr lang="en-US" dirty="0"/>
          </a:p>
        </p:txBody>
      </p:sp>
      <p:sp>
        <p:nvSpPr>
          <p:cNvPr id="13315" name="Content Placeholder 2"/>
          <p:cNvSpPr>
            <a:spLocks noGrp="1"/>
          </p:cNvSpPr>
          <p:nvPr>
            <p:ph idx="1"/>
          </p:nvPr>
        </p:nvSpPr>
        <p:spPr>
          <a:xfrm>
            <a:off x="457200" y="1600200"/>
            <a:ext cx="7620000" cy="3733800"/>
          </a:xfrm>
        </p:spPr>
        <p:txBody>
          <a:bodyPr/>
          <a:lstStyle/>
          <a:p>
            <a:pPr>
              <a:buFont typeface="Arial" charset="0"/>
              <a:buChar char="•"/>
            </a:pPr>
            <a:r>
              <a:rPr lang="en-US" dirty="0" smtClean="0">
                <a:latin typeface="Arial" charset="0"/>
                <a:cs typeface="Arial" charset="0"/>
              </a:rPr>
              <a:t>GOES telemetry </a:t>
            </a:r>
            <a:r>
              <a:rPr lang="en-US" dirty="0" smtClean="0">
                <a:latin typeface="Arial" charset="0"/>
                <a:cs typeface="Arial" charset="0"/>
              </a:rPr>
              <a:t>has limits </a:t>
            </a:r>
            <a:r>
              <a:rPr lang="en-US" dirty="0" smtClean="0">
                <a:latin typeface="Arial" charset="0"/>
                <a:cs typeface="Arial" charset="0"/>
              </a:rPr>
              <a:t>that can prevent us from </a:t>
            </a:r>
            <a:r>
              <a:rPr lang="en-US" dirty="0" smtClean="0">
                <a:latin typeface="Arial" charset="0"/>
                <a:cs typeface="Arial" charset="0"/>
              </a:rPr>
              <a:t>telemetering </a:t>
            </a:r>
            <a:r>
              <a:rPr lang="en-US" dirty="0" smtClean="0">
                <a:latin typeface="Arial" charset="0"/>
                <a:cs typeface="Arial" charset="0"/>
              </a:rPr>
              <a:t>all of the data from many of </a:t>
            </a:r>
            <a:r>
              <a:rPr lang="en-US" dirty="0" smtClean="0">
                <a:latin typeface="Arial" charset="0"/>
                <a:cs typeface="Arial" charset="0"/>
              </a:rPr>
              <a:t>the newer site sensors and configurations (example: Water Quality)</a:t>
            </a:r>
            <a:endParaRPr lang="en-US" dirty="0" smtClean="0">
              <a:latin typeface="Arial" charset="0"/>
              <a:cs typeface="Arial" charset="0"/>
            </a:endParaRPr>
          </a:p>
          <a:p>
            <a:pPr>
              <a:buFont typeface="Arial" charset="0"/>
              <a:buChar char="•"/>
            </a:pPr>
            <a:r>
              <a:rPr lang="en-US" dirty="0" smtClean="0">
                <a:latin typeface="Arial" charset="0"/>
                <a:cs typeface="Arial" charset="0"/>
              </a:rPr>
              <a:t>2-way communication can reduce the amount of time and money consumed by unnecessary field trips.</a:t>
            </a:r>
          </a:p>
          <a:p>
            <a:pPr>
              <a:buFont typeface="Arial" charset="0"/>
              <a:buChar char="•"/>
            </a:pPr>
            <a:r>
              <a:rPr lang="en-US" dirty="0" smtClean="0">
                <a:latin typeface="Arial" charset="0"/>
                <a:cs typeface="Arial" charset="0"/>
              </a:rPr>
              <a:t>Complementing the GOES system with additional forms of telemetry will help the USGS maintain its leadership role in collecting and delivering reliable, high-quality, relevant data to its customers. </a:t>
            </a:r>
          </a:p>
          <a:p>
            <a:pPr>
              <a:buFont typeface="Arial" charset="0"/>
              <a:buChar char="•"/>
            </a:pPr>
            <a:r>
              <a:rPr lang="en-US" b="1" dirty="0" smtClean="0">
                <a:latin typeface="Arial" charset="0"/>
                <a:cs typeface="Arial" charset="0"/>
              </a:rPr>
              <a:t>Bottom Line: In order to continue to support our goals, we will need to upgrade or supplement our telemetry methods</a:t>
            </a:r>
          </a:p>
          <a:p>
            <a:pPr>
              <a:buFont typeface="Arial" charset="0"/>
              <a:buChar char="•"/>
            </a:pPr>
            <a:endParaRPr lang="en-US" b="1" dirty="0" smtClean="0">
              <a:latin typeface="Arial" charset="0"/>
              <a:cs typeface="Arial" charset="0"/>
            </a:endParaRPr>
          </a:p>
          <a:p>
            <a:pPr>
              <a:buFont typeface="Arial" charset="0"/>
              <a:buChar char="•"/>
            </a:pPr>
            <a:endParaRPr lang="en-US" dirty="0" smtClean="0">
              <a:latin typeface="Arial" charset="0"/>
              <a:cs typeface="Arial" charset="0"/>
            </a:endParaRPr>
          </a:p>
          <a:p>
            <a:pPr>
              <a:buFont typeface="Arial" charset="0"/>
              <a:buChar char="•"/>
            </a:pPr>
            <a:endParaRPr lang="en-US" dirty="0" smtClean="0">
              <a:latin typeface="Arial" charset="0"/>
              <a:cs typeface="Arial" charset="0"/>
            </a:endParaRP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NWLON</a:t>
            </a:r>
            <a:endParaRPr lang="en-US" sz="4800"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1.1 </a:t>
            </a:r>
            <a:r>
              <a:rPr lang="en-US" b="1" dirty="0"/>
              <a:t>NOS National Water Level Observation Network</a:t>
            </a:r>
            <a:endParaRPr lang="en-US" dirty="0"/>
          </a:p>
          <a:p>
            <a:r>
              <a:rPr lang="en-US" dirty="0"/>
              <a:t>The Center for Operational Oceanographic Products and Services (CO-OPS), a part of </a:t>
            </a:r>
            <a:r>
              <a:rPr lang="en-US" dirty="0" smtClean="0"/>
              <a:t>the National </a:t>
            </a:r>
            <a:r>
              <a:rPr lang="en-US" dirty="0"/>
              <a:t>Ocean Service (NOS) manages the National Water Level Observation </a:t>
            </a:r>
            <a:r>
              <a:rPr lang="en-US" dirty="0" smtClean="0"/>
              <a:t>Network (NWLON</a:t>
            </a:r>
            <a:r>
              <a:rPr lang="en-US" dirty="0"/>
              <a:t>) of approximately 210 continuously operating water level observation stations in </a:t>
            </a:r>
            <a:r>
              <a:rPr lang="en-US" dirty="0" smtClean="0"/>
              <a:t>the U.S</a:t>
            </a:r>
            <a:r>
              <a:rPr lang="en-US" dirty="0"/>
              <a:t>. coastal zone, including the Great Lakes.</a:t>
            </a:r>
            <a:endParaRPr lang="en-US" dirty="0"/>
          </a:p>
        </p:txBody>
      </p:sp>
    </p:spTree>
    <p:extLst>
      <p:ext uri="{BB962C8B-B14F-4D97-AF65-F5344CB8AC3E}">
        <p14:creationId xmlns:p14="http://schemas.microsoft.com/office/powerpoint/2010/main" val="99598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Alternatives to GOES</a:t>
            </a:r>
            <a:endParaRPr lang="en-US" dirty="0"/>
          </a:p>
        </p:txBody>
      </p:sp>
      <p:sp>
        <p:nvSpPr>
          <p:cNvPr id="13315" name="Content Placeholder 2"/>
          <p:cNvSpPr>
            <a:spLocks noGrp="1"/>
          </p:cNvSpPr>
          <p:nvPr>
            <p:ph idx="1"/>
          </p:nvPr>
        </p:nvSpPr>
        <p:spPr>
          <a:xfrm>
            <a:off x="457200" y="1371600"/>
            <a:ext cx="7620000" cy="4572000"/>
          </a:xfrm>
        </p:spPr>
        <p:txBody>
          <a:bodyPr/>
          <a:lstStyle/>
          <a:p>
            <a:pPr>
              <a:buFont typeface="Arial" charset="0"/>
              <a:buChar char="•"/>
            </a:pPr>
            <a:r>
              <a:rPr lang="en-US" dirty="0" smtClean="0">
                <a:latin typeface="Arial" charset="0"/>
                <a:cs typeface="Arial" charset="0"/>
              </a:rPr>
              <a:t>Cellular modems- One of the most commonly used alternatives is cellular service. </a:t>
            </a:r>
          </a:p>
          <a:p>
            <a:pPr>
              <a:buFont typeface="Arial" charset="0"/>
              <a:buChar char="•"/>
            </a:pPr>
            <a:r>
              <a:rPr lang="en-US" dirty="0" smtClean="0">
                <a:latin typeface="Arial" charset="0"/>
                <a:cs typeface="Arial" charset="0"/>
              </a:rPr>
              <a:t>Land Lines-used to send data via a land line modem across existing telephone systems.</a:t>
            </a:r>
          </a:p>
          <a:p>
            <a:pPr>
              <a:buFont typeface="Arial" charset="0"/>
              <a:buChar char="•"/>
            </a:pPr>
            <a:r>
              <a:rPr lang="en-US" dirty="0" smtClean="0">
                <a:latin typeface="Arial" charset="0"/>
                <a:cs typeface="Arial" charset="0"/>
              </a:rPr>
              <a:t>Line of site (LOS) systems- This type includes LOS capability of the </a:t>
            </a:r>
            <a:r>
              <a:rPr lang="en-US" dirty="0" err="1" smtClean="0">
                <a:latin typeface="Arial" charset="0"/>
                <a:cs typeface="Arial" charset="0"/>
              </a:rPr>
              <a:t>Meteorburst</a:t>
            </a:r>
            <a:r>
              <a:rPr lang="en-US" dirty="0" smtClean="0">
                <a:latin typeface="Arial" charset="0"/>
                <a:cs typeface="Arial" charset="0"/>
              </a:rPr>
              <a:t> (</a:t>
            </a:r>
            <a:r>
              <a:rPr lang="en-US" dirty="0" err="1" smtClean="0">
                <a:latin typeface="Arial" charset="0"/>
                <a:cs typeface="Arial" charset="0"/>
              </a:rPr>
              <a:t>Snotel</a:t>
            </a:r>
            <a:r>
              <a:rPr lang="en-US" dirty="0" smtClean="0">
                <a:latin typeface="Arial" charset="0"/>
                <a:cs typeface="Arial" charset="0"/>
              </a:rPr>
              <a:t> Network) in use in TX and MS. </a:t>
            </a:r>
          </a:p>
          <a:p>
            <a:pPr>
              <a:buFont typeface="Arial" charset="0"/>
              <a:buChar char="•"/>
            </a:pPr>
            <a:r>
              <a:rPr lang="en-US" dirty="0" smtClean="0">
                <a:latin typeface="Arial" charset="0"/>
                <a:cs typeface="Arial" charset="0"/>
              </a:rPr>
              <a:t>Meteorburst- USDA’s Natural Resources Conservation Service (NRCS) is interested in attracting USGS involvement in their (Snowpack Telemetry) SNOTEL network</a:t>
            </a:r>
            <a:r>
              <a:rPr lang="en-US" dirty="0" smtClean="0">
                <a:latin typeface="Arial" charset="0"/>
                <a:cs typeface="Arial" charset="0"/>
              </a:rPr>
              <a:t>. In many cases, they are moving to Iridium.</a:t>
            </a:r>
            <a:endParaRPr lang="en-US" dirty="0" smtClean="0">
              <a:latin typeface="Arial" charset="0"/>
              <a:cs typeface="Arial" charset="0"/>
            </a:endParaRPr>
          </a:p>
          <a:p>
            <a:pPr>
              <a:buFont typeface="Arial" charset="0"/>
              <a:buChar char="•"/>
            </a:pPr>
            <a:r>
              <a:rPr lang="en-US" dirty="0" smtClean="0">
                <a:latin typeface="Arial" charset="0"/>
                <a:cs typeface="Arial" charset="0"/>
              </a:rPr>
              <a:t>Alternate satellite technologies- These include Iridium, </a:t>
            </a:r>
            <a:r>
              <a:rPr lang="en-US" dirty="0" err="1" smtClean="0">
                <a:latin typeface="Arial" charset="0"/>
                <a:cs typeface="Arial" charset="0"/>
              </a:rPr>
              <a:t>Spacenet</a:t>
            </a:r>
            <a:r>
              <a:rPr lang="en-US" dirty="0" smtClean="0">
                <a:latin typeface="Arial" charset="0"/>
                <a:cs typeface="Arial" charset="0"/>
              </a:rPr>
              <a:t>, </a:t>
            </a:r>
            <a:r>
              <a:rPr lang="en-US" dirty="0" err="1" smtClean="0">
                <a:latin typeface="Arial" charset="0"/>
                <a:cs typeface="Arial" charset="0"/>
              </a:rPr>
              <a:t>Inmarsat</a:t>
            </a:r>
            <a:r>
              <a:rPr lang="en-US" dirty="0" smtClean="0">
                <a:latin typeface="Arial" charset="0"/>
                <a:cs typeface="Arial" charset="0"/>
              </a:rPr>
              <a:t>/BGAN and others. Most are Very Small Aperture Terminal (VSAT) setups that utilizes a small local dish (typical 1.2m) for communications. </a:t>
            </a:r>
          </a:p>
          <a:p>
            <a:pPr>
              <a:buFont typeface="Arial" charset="0"/>
              <a:buChar char="•"/>
            </a:pPr>
            <a:endParaRPr lang="en-US" dirty="0" smtClean="0">
              <a:latin typeface="Arial" charset="0"/>
              <a:cs typeface="Arial" charset="0"/>
            </a:endParaRPr>
          </a:p>
          <a:p>
            <a:pPr>
              <a:buFont typeface="Arial" charset="0"/>
              <a:buChar char="•"/>
            </a:pPr>
            <a:endParaRPr lang="en-US" dirty="0" smtClean="0">
              <a:latin typeface="Arial" charset="0"/>
              <a:cs typeface="Arial" charset="0"/>
            </a:endParaRP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Looming Concerns</a:t>
            </a:r>
            <a:endParaRPr lang="en-US" dirty="0"/>
          </a:p>
        </p:txBody>
      </p:sp>
      <p:sp>
        <p:nvSpPr>
          <p:cNvPr id="30723" name="Content Placeholder 2"/>
          <p:cNvSpPr>
            <a:spLocks noGrp="1"/>
          </p:cNvSpPr>
          <p:nvPr>
            <p:ph idx="1"/>
          </p:nvPr>
        </p:nvSpPr>
        <p:spPr/>
        <p:txBody>
          <a:bodyPr/>
          <a:lstStyle/>
          <a:p>
            <a:pPr>
              <a:buFont typeface="Arial" charset="0"/>
              <a:buChar char="•"/>
            </a:pPr>
            <a:r>
              <a:rPr lang="en-US" dirty="0" smtClean="0">
                <a:latin typeface="Arial" charset="0"/>
                <a:cs typeface="Arial" charset="0"/>
              </a:rPr>
              <a:t>Any solution will require support of DOI IT and network security</a:t>
            </a:r>
          </a:p>
          <a:p>
            <a:pPr>
              <a:buFont typeface="Arial" charset="0"/>
              <a:buChar char="•"/>
            </a:pPr>
            <a:r>
              <a:rPr lang="en-US" dirty="0" smtClean="0">
                <a:latin typeface="Arial" charset="0"/>
                <a:cs typeface="Arial" charset="0"/>
              </a:rPr>
              <a:t>Some software will need to be developed to ingest data into NWIS from any new sources</a:t>
            </a:r>
          </a:p>
          <a:p>
            <a:pPr>
              <a:buFont typeface="Arial" charset="0"/>
              <a:buChar char="•"/>
            </a:pPr>
            <a:r>
              <a:rPr lang="en-US" dirty="0" smtClean="0">
                <a:latin typeface="Arial" charset="0"/>
                <a:cs typeface="Arial" charset="0"/>
              </a:rPr>
              <a:t>Vendors are currently leading the way and </a:t>
            </a:r>
            <a:r>
              <a:rPr lang="en-US" dirty="0" smtClean="0">
                <a:latin typeface="Arial" charset="0"/>
                <a:cs typeface="Arial" charset="0"/>
              </a:rPr>
              <a:t>offer data handling products.</a:t>
            </a:r>
            <a:endParaRPr lang="en-US" dirty="0" smtClean="0">
              <a:latin typeface="Arial" charset="0"/>
              <a:cs typeface="Arial" charset="0"/>
            </a:endParaRPr>
          </a:p>
          <a:p>
            <a:pPr>
              <a:buFont typeface="Arial" charset="0"/>
              <a:buChar char="•"/>
            </a:pPr>
            <a:r>
              <a:rPr lang="en-US" dirty="0" smtClean="0">
                <a:latin typeface="Arial" charset="0"/>
                <a:cs typeface="Arial" charset="0"/>
              </a:rPr>
              <a:t>We may miss an opportunity to negotiate large scale national contracts for services, thus saving costs. WSC’s are already moving forward and negotiating contracts independently for services from vendors. A national plan could potentially be more cost-effective and provide more standardization of technology across the WMA.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t>5 Year Plan: </a:t>
            </a:r>
            <a:r>
              <a:rPr lang="en-US" dirty="0" smtClean="0"/>
              <a:t>Statement</a:t>
            </a:r>
            <a:endParaRPr lang="en-US" dirty="0"/>
          </a:p>
        </p:txBody>
      </p:sp>
      <p:sp>
        <p:nvSpPr>
          <p:cNvPr id="30723" name="Content Placeholder 2"/>
          <p:cNvSpPr>
            <a:spLocks noGrp="1"/>
          </p:cNvSpPr>
          <p:nvPr>
            <p:ph idx="1"/>
          </p:nvPr>
        </p:nvSpPr>
        <p:spPr/>
        <p:txBody>
          <a:bodyPr/>
          <a:lstStyle/>
          <a:p>
            <a:pPr lvl="0"/>
            <a:r>
              <a:rPr lang="en-US" dirty="0" smtClean="0"/>
              <a:t>Our determination is that the best all-around approach to ensuring that the WMA has the necessary technology as we move into the future is for us to continue along our current path, but with a modified, coordinated strategy. </a:t>
            </a:r>
          </a:p>
          <a:p>
            <a:pPr lvl="1"/>
            <a:r>
              <a:rPr lang="en-US" dirty="0" smtClean="0"/>
              <a:t>a) In an era where technological development exceeds the ability to “keep up”, flexibility has become a critical factor.</a:t>
            </a:r>
          </a:p>
          <a:p>
            <a:pPr lvl="1"/>
            <a:r>
              <a:rPr lang="en-US" dirty="0" smtClean="0"/>
              <a:t>b) Flexibility would allow WSC’s to meet telemetry needs as determined at the local level. </a:t>
            </a:r>
          </a:p>
          <a:p>
            <a:pPr lvl="1"/>
            <a:r>
              <a:rPr lang="en-US" dirty="0" smtClean="0"/>
              <a:t>c) Locking into one technological system could ultimately be a crippling factor both in capability and in expense.</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5 Year Plan:</a:t>
            </a:r>
            <a:r>
              <a:rPr lang="en-US" dirty="0" smtClean="0"/>
              <a:t> Mechanism</a:t>
            </a:r>
            <a:endParaRPr lang="en-US" dirty="0"/>
          </a:p>
        </p:txBody>
      </p:sp>
      <p:sp>
        <p:nvSpPr>
          <p:cNvPr id="3" name="Content Placeholder 2"/>
          <p:cNvSpPr>
            <a:spLocks noGrp="1"/>
          </p:cNvSpPr>
          <p:nvPr>
            <p:ph idx="1"/>
          </p:nvPr>
        </p:nvSpPr>
        <p:spPr/>
        <p:txBody>
          <a:bodyPr/>
          <a:lstStyle/>
          <a:p>
            <a:r>
              <a:rPr lang="en-US" dirty="0" smtClean="0"/>
              <a:t>Lack of information sharing is one of our most costly problems in both time and in costs.</a:t>
            </a:r>
          </a:p>
          <a:p>
            <a:pPr lvl="0"/>
            <a:r>
              <a:rPr lang="en-US" dirty="0" smtClean="0"/>
              <a:t>A mechanism should be established which would provide regular, up-to-date information on available telemetry options to the field. </a:t>
            </a:r>
          </a:p>
          <a:p>
            <a:pPr lvl="0"/>
            <a:r>
              <a:rPr lang="en-US" dirty="0" smtClean="0"/>
              <a:t>It is recommended that a website be created (see “Strategy” below) on which we can provide new and updated information as it is obtained.</a:t>
            </a:r>
          </a:p>
          <a:p>
            <a:pPr lvl="0"/>
            <a:r>
              <a:rPr lang="en-US" dirty="0" smtClean="0"/>
              <a:t>Field inputs and conversations would be welcomed by the website. </a:t>
            </a:r>
          </a:p>
          <a:p>
            <a:r>
              <a:rPr lang="en-US" dirty="0" smtClean="0"/>
              <a:t>Ongoing investigations into telemetry options would be conducted as a continuing project by designated personnel. </a:t>
            </a:r>
          </a:p>
          <a:p>
            <a:pPr lvl="0"/>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t>5 Year Plan: </a:t>
            </a:r>
            <a:r>
              <a:rPr lang="en-US" dirty="0" smtClean="0"/>
              <a:t>Benefits of </a:t>
            </a:r>
            <a:br>
              <a:rPr lang="en-US" dirty="0" smtClean="0"/>
            </a:br>
            <a:r>
              <a:rPr lang="en-US" dirty="0" smtClean="0"/>
              <a:t>Plan Approach</a:t>
            </a:r>
            <a:endParaRPr lang="en-US" dirty="0"/>
          </a:p>
        </p:txBody>
      </p:sp>
      <p:sp>
        <p:nvSpPr>
          <p:cNvPr id="30723" name="Content Placeholder 2"/>
          <p:cNvSpPr>
            <a:spLocks noGrp="1"/>
          </p:cNvSpPr>
          <p:nvPr>
            <p:ph idx="1"/>
          </p:nvPr>
        </p:nvSpPr>
        <p:spPr>
          <a:xfrm>
            <a:off x="457200" y="1600200"/>
            <a:ext cx="7620000" cy="3124200"/>
          </a:xfrm>
        </p:spPr>
        <p:txBody>
          <a:bodyPr/>
          <a:lstStyle/>
          <a:p>
            <a:r>
              <a:rPr lang="en-US" dirty="0" smtClean="0"/>
              <a:t>Complements the existing GOES system allowing for continued use of GOES for those sites that do not require alternative technology. </a:t>
            </a:r>
          </a:p>
          <a:p>
            <a:r>
              <a:rPr lang="en-US" dirty="0" smtClean="0"/>
              <a:t>Allows for gradual spending on an “as needed” basis to be determined by the individual WSC. This is especially helpful for high visibility sites or events.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t>5 Year Plan</a:t>
            </a:r>
            <a:r>
              <a:rPr lang="en-US" dirty="0" smtClean="0"/>
              <a:t>: Improvements in Existing Technologies</a:t>
            </a:r>
            <a:endParaRPr lang="en-US" dirty="0"/>
          </a:p>
        </p:txBody>
      </p:sp>
      <p:sp>
        <p:nvSpPr>
          <p:cNvPr id="30723" name="Content Placeholder 2"/>
          <p:cNvSpPr>
            <a:spLocks noGrp="1"/>
          </p:cNvSpPr>
          <p:nvPr>
            <p:ph idx="1"/>
          </p:nvPr>
        </p:nvSpPr>
        <p:spPr/>
        <p:txBody>
          <a:bodyPr/>
          <a:lstStyle/>
          <a:p>
            <a:r>
              <a:rPr lang="en-US" dirty="0" smtClean="0"/>
              <a:t>In the recent past, we have held discussions with various vendors </a:t>
            </a:r>
            <a:r>
              <a:rPr lang="en-US" dirty="0" smtClean="0"/>
              <a:t>emphasizing </a:t>
            </a:r>
            <a:r>
              <a:rPr lang="en-US" dirty="0" smtClean="0"/>
              <a:t>our belief in the need for multiple technologies residing in a single Data Collection Platform (DCP). </a:t>
            </a:r>
          </a:p>
          <a:p>
            <a:r>
              <a:rPr lang="en-US" dirty="0" smtClean="0"/>
              <a:t>Competition among vendors is already spurring the independent development of multi-telemetry capabilities within DCP units. </a:t>
            </a:r>
          </a:p>
          <a:p>
            <a:r>
              <a:rPr lang="en-US" dirty="0" smtClean="0"/>
              <a:t>There now exists the ability to send data using either the GOES service or the iridium/cellular service or from both from within one DCP unit. </a:t>
            </a:r>
          </a:p>
          <a:p>
            <a:r>
              <a:rPr lang="en-US" dirty="0" smtClean="0"/>
              <a:t>There is also some ability to send control signals via iridium or cellular to the GOES transmitter.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pPr algn="ctr">
              <a:defRPr/>
            </a:pPr>
            <a:r>
              <a:rPr lang="en-US" b="1" dirty="0" smtClean="0"/>
              <a:t>5 Year Plan: </a:t>
            </a:r>
            <a:r>
              <a:rPr lang="en-US" dirty="0" smtClean="0"/>
              <a:t>Strategy</a:t>
            </a:r>
            <a:endParaRPr lang="en-US" dirty="0"/>
          </a:p>
        </p:txBody>
      </p:sp>
      <p:sp>
        <p:nvSpPr>
          <p:cNvPr id="30723" name="Content Placeholder 2"/>
          <p:cNvSpPr>
            <a:spLocks noGrp="1"/>
          </p:cNvSpPr>
          <p:nvPr>
            <p:ph idx="1"/>
          </p:nvPr>
        </p:nvSpPr>
        <p:spPr>
          <a:xfrm>
            <a:off x="457200" y="1219200"/>
            <a:ext cx="7620000" cy="5029200"/>
          </a:xfrm>
        </p:spPr>
        <p:txBody>
          <a:bodyPr/>
          <a:lstStyle/>
          <a:p>
            <a:r>
              <a:rPr lang="en-US" dirty="0" smtClean="0"/>
              <a:t>All Telemetry options or alternative technologies would continue to be investigated for related costs and difficulties. </a:t>
            </a:r>
          </a:p>
          <a:p>
            <a:r>
              <a:rPr lang="en-US" dirty="0" smtClean="0"/>
              <a:t>Information would be posted and maintained on a Telemetry oriented website*. </a:t>
            </a:r>
          </a:p>
          <a:p>
            <a:pPr lvl="1"/>
            <a:r>
              <a:rPr lang="en-US" dirty="0" smtClean="0"/>
              <a:t>Site could be independent or set up on existing HIF or EDDN website with pertinent links created. </a:t>
            </a:r>
          </a:p>
          <a:p>
            <a:pPr lvl="1"/>
            <a:r>
              <a:rPr lang="en-US" dirty="0" smtClean="0"/>
              <a:t>Information maintained by a Telemetry Team (existing or modified) focused on telemetry information.</a:t>
            </a:r>
          </a:p>
          <a:p>
            <a:pPr lvl="1"/>
            <a:r>
              <a:rPr lang="en-US" dirty="0" smtClean="0"/>
              <a:t>Include a “blog” or “forum” for users to contact one another to ask questions or make </a:t>
            </a:r>
            <a:r>
              <a:rPr lang="en-US" dirty="0" err="1" smtClean="0"/>
              <a:t>suggestions;Twitter</a:t>
            </a:r>
            <a:r>
              <a:rPr lang="en-US" dirty="0" smtClean="0"/>
              <a:t> as well.</a:t>
            </a:r>
          </a:p>
          <a:p>
            <a:pPr lvl="1"/>
            <a:r>
              <a:rPr lang="en-US" dirty="0" smtClean="0"/>
              <a:t>Include instructional videos or links to videos such as YouTube. </a:t>
            </a:r>
          </a:p>
          <a:p>
            <a:pPr lvl="1"/>
            <a:r>
              <a:rPr lang="en-US" dirty="0" smtClean="0"/>
              <a:t>Contain additional information on topics such as licensing of radio equipment, rules and regulations and status updates on topics of concern.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t>Questions/Feedback?</a:t>
            </a:r>
            <a:endParaRPr lang="en-US" dirty="0"/>
          </a:p>
        </p:txBody>
      </p:sp>
      <p:pic>
        <p:nvPicPr>
          <p:cNvPr id="4" name="Content Placeholder 3" descr="earth-environmental_system.jpg"/>
          <p:cNvPicPr>
            <a:picLocks noGrp="1" noChangeAspect="1"/>
          </p:cNvPicPr>
          <p:nvPr>
            <p:ph idx="1"/>
          </p:nvPr>
        </p:nvPicPr>
        <p:blipFill>
          <a:blip r:embed="rId3" cstate="print"/>
          <a:stretch>
            <a:fillRect/>
          </a:stretch>
        </p:blipFill>
        <p:spPr>
          <a:xfrm>
            <a:off x="2011680" y="1737351"/>
            <a:ext cx="4297680" cy="42976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3200" b="1" dirty="0"/>
              <a:t>Surge, Wave, and Tide Hydrodynamic (SWaTH) Network</a:t>
            </a:r>
            <a:endParaRPr lang="en-US" sz="3200" dirty="0"/>
          </a:p>
        </p:txBody>
      </p:sp>
      <p:sp>
        <p:nvSpPr>
          <p:cNvPr id="3" name="Content Placeholder 2"/>
          <p:cNvSpPr>
            <a:spLocks noGrp="1"/>
          </p:cNvSpPr>
          <p:nvPr>
            <p:ph idx="1"/>
          </p:nvPr>
        </p:nvSpPr>
        <p:spPr/>
        <p:txBody>
          <a:bodyPr/>
          <a:lstStyle/>
          <a:p>
            <a:r>
              <a:rPr lang="en-US" dirty="0" smtClean="0"/>
              <a:t>Entire </a:t>
            </a:r>
            <a:r>
              <a:rPr lang="en-US" dirty="0"/>
              <a:t>proposed network consists of about 1,000 sites: 76 non-USGS stations </a:t>
            </a:r>
          </a:p>
          <a:p>
            <a:r>
              <a:rPr lang="en-US" dirty="0"/>
              <a:t>162 coastal stations/tidal streams </a:t>
            </a:r>
          </a:p>
          <a:p>
            <a:r>
              <a:rPr lang="en-US" dirty="0"/>
              <a:t>60 rapid-deployment gages </a:t>
            </a:r>
          </a:p>
          <a:p>
            <a:r>
              <a:rPr lang="en-US" dirty="0"/>
              <a:t>384 temporary storm-tide sensors </a:t>
            </a:r>
          </a:p>
          <a:p>
            <a:r>
              <a:rPr lang="en-US" dirty="0"/>
              <a:t>217 temporary wave sensors </a:t>
            </a:r>
          </a:p>
          <a:p>
            <a:r>
              <a:rPr lang="en-US" dirty="0"/>
              <a:t>102 temporary barometric-pressure sensors </a:t>
            </a:r>
          </a:p>
          <a:p>
            <a:endParaRPr lang="en-US" dirty="0"/>
          </a:p>
          <a:p>
            <a:r>
              <a:rPr lang="en-US" dirty="0"/>
              <a:t>Pre-emptive network </a:t>
            </a:r>
          </a:p>
          <a:p>
            <a:r>
              <a:rPr lang="en-US" dirty="0"/>
              <a:t>Northeast Coast from Virginia to Maine </a:t>
            </a:r>
          </a:p>
          <a:p>
            <a:r>
              <a:rPr lang="en-US" dirty="0"/>
              <a:t>Nor’easters and tropical storms of varying magnitude </a:t>
            </a:r>
          </a:p>
          <a:p>
            <a:r>
              <a:rPr lang="en-US" dirty="0"/>
              <a:t>Data distributed through an online mapper termed Short-term Network </a:t>
            </a:r>
          </a:p>
          <a:p>
            <a:endParaRPr lang="en-US" dirty="0"/>
          </a:p>
        </p:txBody>
      </p:sp>
    </p:spTree>
    <p:extLst>
      <p:ext uri="{BB962C8B-B14F-4D97-AF65-F5344CB8AC3E}">
        <p14:creationId xmlns:p14="http://schemas.microsoft.com/office/powerpoint/2010/main" val="16441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85800"/>
          </a:xfrm>
        </p:spPr>
        <p:txBody>
          <a:bodyPr/>
          <a:lstStyle/>
          <a:p>
            <a:pPr algn="ctr"/>
            <a:r>
              <a:rPr lang="en-US" dirty="0" smtClean="0"/>
              <a:t>SWaTH</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077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85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1"/>
            <a:ext cx="6781800" cy="762000"/>
          </a:xfrm>
        </p:spPr>
        <p:txBody>
          <a:bodyPr/>
          <a:lstStyle/>
          <a:p>
            <a:pPr algn="ctr" eaLnBrk="1" fontAlgn="auto" hangingPunct="1">
              <a:spcAft>
                <a:spcPts val="0"/>
              </a:spcAft>
              <a:defRPr/>
            </a:pPr>
            <a:r>
              <a:rPr lang="en-US" sz="4000" b="1" dirty="0"/>
              <a:t>Telemetry </a:t>
            </a:r>
            <a:r>
              <a:rPr lang="en-US" sz="4000" b="1" dirty="0" smtClean="0"/>
              <a:t>Activities</a:t>
            </a:r>
            <a:endParaRPr lang="en-US" sz="4000" b="1" dirty="0"/>
          </a:p>
        </p:txBody>
      </p:sp>
      <p:sp>
        <p:nvSpPr>
          <p:cNvPr id="5123" name="Subtitle 2"/>
          <p:cNvSpPr>
            <a:spLocks noGrp="1"/>
          </p:cNvSpPr>
          <p:nvPr>
            <p:ph type="subTitle" idx="1"/>
          </p:nvPr>
        </p:nvSpPr>
        <p:spPr>
          <a:xfrm>
            <a:off x="762000" y="3886200"/>
            <a:ext cx="2362200" cy="609600"/>
          </a:xfrm>
        </p:spPr>
        <p:txBody>
          <a:bodyPr>
            <a:normAutofit/>
          </a:bodyPr>
          <a:lstStyle/>
          <a:p>
            <a:pPr eaLnBrk="1" hangingPunct="1">
              <a:defRPr/>
            </a:pPr>
            <a:r>
              <a:rPr lang="en-US" dirty="0" smtClean="0">
                <a:latin typeface="Arial" charset="0"/>
                <a:cs typeface="Arial" charset="0"/>
              </a:rPr>
              <a:t>May 2016</a:t>
            </a:r>
            <a:endParaRPr lang="en-US" dirty="0">
              <a:latin typeface="Arial" charset="0"/>
              <a:cs typeface="Arial" charset="0"/>
            </a:endParaRPr>
          </a:p>
        </p:txBody>
      </p:sp>
      <p:pic>
        <p:nvPicPr>
          <p:cNvPr id="5124" name="Picture 8" descr="ident348fromlendal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685800"/>
            <a:ext cx="2057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ubtitle 2"/>
          <p:cNvSpPr txBox="1">
            <a:spLocks/>
          </p:cNvSpPr>
          <p:nvPr/>
        </p:nvSpPr>
        <p:spPr bwMode="auto">
          <a:xfrm>
            <a:off x="762000" y="5638800"/>
            <a:ext cx="3757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accent1"/>
              </a:buClr>
              <a:buFont typeface="Arial" charset="0"/>
              <a:buNone/>
            </a:pPr>
            <a:r>
              <a:rPr lang="en-US" sz="1200" b="1">
                <a:solidFill>
                  <a:srgbClr val="31693F"/>
                </a:solidFill>
                <a:latin typeface="Arial" charset="0"/>
                <a:cs typeface="Arial" charset="0"/>
              </a:rPr>
              <a:t>U.S. Department of the Interior</a:t>
            </a:r>
          </a:p>
          <a:p>
            <a:pPr eaLnBrk="1" hangingPunct="1">
              <a:spcBef>
                <a:spcPct val="20000"/>
              </a:spcBef>
              <a:buClr>
                <a:schemeClr val="accent1"/>
              </a:buClr>
              <a:buFont typeface="Arial" charset="0"/>
              <a:buNone/>
            </a:pPr>
            <a:r>
              <a:rPr lang="en-US" sz="1200" b="1">
                <a:solidFill>
                  <a:srgbClr val="31693F"/>
                </a:solidFill>
                <a:latin typeface="Arial" charset="0"/>
                <a:cs typeface="Arial" charset="0"/>
              </a:rPr>
              <a:t>U.S. Geological Survey</a:t>
            </a:r>
          </a:p>
          <a:p>
            <a:pPr eaLnBrk="1" hangingPunct="1">
              <a:spcBef>
                <a:spcPct val="20000"/>
              </a:spcBef>
              <a:buClr>
                <a:schemeClr val="accent1"/>
              </a:buClr>
              <a:buFont typeface="Arial" charset="0"/>
              <a:buNone/>
            </a:pPr>
            <a:endParaRPr lang="en-US" sz="2000">
              <a:solidFill>
                <a:srgbClr val="31693F"/>
              </a:solidFill>
              <a:latin typeface="Times New Roman" pitchFamily="18" charset="0"/>
              <a:cs typeface="Times New Roman" pitchFamily="18" charset="0"/>
            </a:endParaRPr>
          </a:p>
        </p:txBody>
      </p:sp>
      <p:sp>
        <p:nvSpPr>
          <p:cNvPr id="9" name="Title 1"/>
          <p:cNvSpPr txBox="1">
            <a:spLocks/>
          </p:cNvSpPr>
          <p:nvPr/>
        </p:nvSpPr>
        <p:spPr>
          <a:xfrm>
            <a:off x="762000" y="3200400"/>
            <a:ext cx="3300413" cy="381000"/>
          </a:xfrm>
          <a:prstGeom prst="rect">
            <a:avLst/>
          </a:prstGeom>
        </p:spPr>
        <p:txBody>
          <a:bodyPr anchor="b"/>
          <a:lstStyle>
            <a:lvl1pPr algn="l" rtl="0" eaLnBrk="0" fontAlgn="base" hangingPunct="0">
              <a:spcBef>
                <a:spcPct val="0"/>
              </a:spcBef>
              <a:spcAft>
                <a:spcPct val="0"/>
              </a:spcAft>
              <a:defRPr sz="4800" kern="1200" spc="-100">
                <a:ln>
                  <a:noFill/>
                </a:ln>
                <a:solidFill>
                  <a:srgbClr val="31693F"/>
                </a:solidFill>
                <a:latin typeface="Arial" pitchFamily="34" charset="0"/>
                <a:ea typeface="+mj-ea"/>
                <a:cs typeface="Arial" pitchFamily="34" charset="0"/>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2000" dirty="0" smtClean="0"/>
              <a:t>USGS Telemetry System</a:t>
            </a:r>
            <a:endParaRPr lang="en-US" sz="2000" dirty="0"/>
          </a:p>
        </p:txBody>
      </p:sp>
      <p:pic>
        <p:nvPicPr>
          <p:cNvPr id="8" name="Picture 7" descr="noaa_goes_r_satellite.jpg"/>
          <p:cNvPicPr>
            <a:picLocks noChangeAspect="1"/>
          </p:cNvPicPr>
          <p:nvPr/>
        </p:nvPicPr>
        <p:blipFill>
          <a:blip r:embed="rId4" cstate="print"/>
          <a:stretch>
            <a:fillRect/>
          </a:stretch>
        </p:blipFill>
        <p:spPr>
          <a:xfrm>
            <a:off x="3962400" y="2819400"/>
            <a:ext cx="3524250" cy="35242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Telemetry Background</a:t>
            </a:r>
            <a:endParaRPr lang="en-US" dirty="0"/>
          </a:p>
        </p:txBody>
      </p:sp>
      <p:sp>
        <p:nvSpPr>
          <p:cNvPr id="3" name="Content Placeholder 2"/>
          <p:cNvSpPr>
            <a:spLocks noGrp="1"/>
          </p:cNvSpPr>
          <p:nvPr>
            <p:ph idx="1"/>
          </p:nvPr>
        </p:nvSpPr>
        <p:spPr/>
        <p:txBody>
          <a:bodyPr/>
          <a:lstStyle/>
          <a:p>
            <a:r>
              <a:rPr lang="en-US" dirty="0" smtClean="0"/>
              <a:t>GOES telemetry has served, and continues to serve, the USGS well.  </a:t>
            </a:r>
          </a:p>
          <a:p>
            <a:r>
              <a:rPr lang="en-US" dirty="0" smtClean="0"/>
              <a:t>Much of the visibility and awareness of our work today is a direct result of the visionary exploitation of this technology by the USGS decades ago.   </a:t>
            </a:r>
          </a:p>
          <a:p>
            <a:r>
              <a:rPr lang="en-US" dirty="0" smtClean="0"/>
              <a:t>Limitations of the system could put the USGS at risk of losing its leadership role in collecting and delivering high-quality, relevant data to its </a:t>
            </a:r>
            <a:r>
              <a:rPr lang="en-US" dirty="0" smtClean="0"/>
              <a:t>customers/cooperators. </a:t>
            </a:r>
            <a:endParaRPr lang="en-US" dirty="0" smtClean="0"/>
          </a:p>
          <a:p>
            <a:r>
              <a:rPr lang="en-US" dirty="0" smtClean="0"/>
              <a:t>GOES telemetry is currently only one-way.</a:t>
            </a:r>
          </a:p>
          <a:p>
            <a:r>
              <a:rPr lang="en-US" dirty="0" smtClean="0"/>
              <a:t>As new and more capable options for telemetry become available it is important for the USGS to think and act strategically to facilitate and lead a successful transition to new technology in places where it is appropriate.  </a:t>
            </a:r>
          </a:p>
          <a:p>
            <a:endParaRPr lang="en-US" dirty="0" smtClean="0"/>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TASK</a:t>
            </a:r>
            <a:endParaRPr lang="en-US" dirty="0"/>
          </a:p>
        </p:txBody>
      </p:sp>
      <p:sp>
        <p:nvSpPr>
          <p:cNvPr id="3" name="Content Placeholder 2"/>
          <p:cNvSpPr>
            <a:spLocks noGrp="1"/>
          </p:cNvSpPr>
          <p:nvPr>
            <p:ph idx="1"/>
          </p:nvPr>
        </p:nvSpPr>
        <p:spPr/>
        <p:txBody>
          <a:bodyPr/>
          <a:lstStyle/>
          <a:p>
            <a:r>
              <a:rPr lang="en-US" dirty="0" smtClean="0"/>
              <a:t>The Telemetry Technology Team is tasked with evaluation of the current state of telemetry usage in the WMA and providing a plan for moving forward with new technologies.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Team Members</a:t>
            </a:r>
            <a:endParaRPr lang="en-US" dirty="0"/>
          </a:p>
        </p:txBody>
      </p:sp>
      <p:sp>
        <p:nvSpPr>
          <p:cNvPr id="6147" name="Content Placeholder 2"/>
          <p:cNvSpPr>
            <a:spLocks noGrp="1"/>
          </p:cNvSpPr>
          <p:nvPr>
            <p:ph idx="1"/>
          </p:nvPr>
        </p:nvSpPr>
        <p:spPr/>
        <p:txBody>
          <a:bodyPr/>
          <a:lstStyle/>
          <a:p>
            <a:pPr marL="342900" lvl="1" eaLnBrk="1" hangingPunct="1"/>
            <a:r>
              <a:rPr lang="en-US" dirty="0" smtClean="0">
                <a:latin typeface="Arial" charset="0"/>
                <a:cs typeface="Arial" charset="0"/>
              </a:rPr>
              <a:t>Richard Pardee (Team Lead/WMA Radio Liaison Officer)-HIF</a:t>
            </a:r>
          </a:p>
          <a:p>
            <a:pPr marL="708025" lvl="2" eaLnBrk="1" hangingPunct="1"/>
            <a:r>
              <a:rPr lang="en-US" sz="1400" dirty="0" smtClean="0">
                <a:solidFill>
                  <a:schemeClr val="accent2">
                    <a:lumMod val="75000"/>
                  </a:schemeClr>
                </a:solidFill>
                <a:latin typeface="Arial" charset="0"/>
                <a:cs typeface="Arial" charset="0"/>
                <a:hlinkClick r:id="rId3"/>
              </a:rPr>
              <a:t>rwpardee@usgs.gov</a:t>
            </a:r>
            <a:r>
              <a:rPr lang="en-US" sz="1400" dirty="0" smtClean="0">
                <a:solidFill>
                  <a:schemeClr val="accent2">
                    <a:lumMod val="75000"/>
                  </a:schemeClr>
                </a:solidFill>
                <a:latin typeface="Arial" charset="0"/>
                <a:cs typeface="Arial" charset="0"/>
              </a:rPr>
              <a:t>	Office: 228-688-2111</a:t>
            </a:r>
          </a:p>
          <a:p>
            <a:pPr marL="342900" lvl="1" eaLnBrk="1" hangingPunct="1"/>
            <a:r>
              <a:rPr lang="en-US" dirty="0" smtClean="0">
                <a:latin typeface="Arial" charset="0"/>
                <a:cs typeface="Arial" charset="0"/>
              </a:rPr>
              <a:t>Gerald </a:t>
            </a:r>
            <a:r>
              <a:rPr lang="en-US" dirty="0" err="1" smtClean="0">
                <a:latin typeface="Arial" charset="0"/>
                <a:cs typeface="Arial" charset="0"/>
              </a:rPr>
              <a:t>Kunkle</a:t>
            </a:r>
            <a:r>
              <a:rPr lang="en-US" dirty="0" smtClean="0">
                <a:latin typeface="Arial" charset="0"/>
                <a:cs typeface="Arial" charset="0"/>
              </a:rPr>
              <a:t> (Electronics Engineer)-HIF</a:t>
            </a:r>
          </a:p>
          <a:p>
            <a:pPr marL="708025" lvl="2" eaLnBrk="1" hangingPunct="1"/>
            <a:r>
              <a:rPr lang="en-US" sz="1400" dirty="0" smtClean="0">
                <a:solidFill>
                  <a:schemeClr val="accent2">
                    <a:lumMod val="75000"/>
                  </a:schemeClr>
                </a:solidFill>
                <a:latin typeface="Arial" charset="0"/>
                <a:cs typeface="Arial" charset="0"/>
                <a:hlinkClick r:id="rId4"/>
              </a:rPr>
              <a:t>gkunkle@usgs.gov</a:t>
            </a:r>
            <a:r>
              <a:rPr lang="en-US" sz="1400" dirty="0" smtClean="0">
                <a:solidFill>
                  <a:schemeClr val="accent2">
                    <a:lumMod val="75000"/>
                  </a:schemeClr>
                </a:solidFill>
                <a:latin typeface="Arial" charset="0"/>
                <a:cs typeface="Arial" charset="0"/>
              </a:rPr>
              <a:t>	Office: 228-688-2108</a:t>
            </a:r>
          </a:p>
          <a:p>
            <a:pPr marL="342900" lvl="1" eaLnBrk="1" hangingPunct="1"/>
            <a:r>
              <a:rPr lang="en-US" dirty="0" smtClean="0">
                <a:latin typeface="Arial" charset="0"/>
                <a:cs typeface="Arial" charset="0"/>
              </a:rPr>
              <a:t>Scott Kimball (Hydrologic Technician)-HIF</a:t>
            </a:r>
          </a:p>
          <a:p>
            <a:pPr marL="708025" lvl="2" eaLnBrk="1" hangingPunct="1"/>
            <a:r>
              <a:rPr lang="en-US" sz="1400" dirty="0" smtClean="0">
                <a:solidFill>
                  <a:schemeClr val="accent2">
                    <a:lumMod val="75000"/>
                  </a:schemeClr>
                </a:solidFill>
                <a:latin typeface="Arial" charset="0"/>
                <a:cs typeface="Arial" charset="0"/>
                <a:hlinkClick r:id="rId5"/>
              </a:rPr>
              <a:t>skimball@usgs.gov</a:t>
            </a:r>
            <a:r>
              <a:rPr lang="en-US" sz="1400" dirty="0" smtClean="0">
                <a:solidFill>
                  <a:schemeClr val="accent2">
                    <a:lumMod val="75000"/>
                  </a:schemeClr>
                </a:solidFill>
                <a:latin typeface="Arial" charset="0"/>
                <a:cs typeface="Arial" charset="0"/>
              </a:rPr>
              <a:t>	Office: 228-688-1589</a:t>
            </a:r>
          </a:p>
          <a:p>
            <a:pPr eaLnBrk="1" hangingPunct="1">
              <a:buFont typeface="Arial" charset="0"/>
              <a:buChar char="•"/>
            </a:pPr>
            <a:r>
              <a:rPr lang="en-US" dirty="0" smtClean="0">
                <a:latin typeface="Arial" charset="0"/>
                <a:cs typeface="Arial" charset="0"/>
              </a:rPr>
              <a:t>Jeff East (WSC Data Chief/HAWG Rep.)-TX</a:t>
            </a:r>
          </a:p>
          <a:p>
            <a:pPr lvl="1" eaLnBrk="1" hangingPunct="1"/>
            <a:r>
              <a:rPr lang="en-US" sz="1400" dirty="0" smtClean="0">
                <a:solidFill>
                  <a:schemeClr val="accent2">
                    <a:lumMod val="75000"/>
                  </a:schemeClr>
                </a:solidFill>
                <a:latin typeface="Arial" charset="0"/>
                <a:cs typeface="Arial" charset="0"/>
                <a:hlinkClick r:id="rId6"/>
              </a:rPr>
              <a:t>jweast@usgs.gov</a:t>
            </a:r>
            <a:r>
              <a:rPr lang="en-US" sz="1400" dirty="0" smtClean="0">
                <a:solidFill>
                  <a:schemeClr val="accent2">
                    <a:lumMod val="75000"/>
                  </a:schemeClr>
                </a:solidFill>
                <a:latin typeface="Arial" charset="0"/>
                <a:cs typeface="Arial" charset="0"/>
              </a:rPr>
              <a:t>	Office: 936-271-5326</a:t>
            </a:r>
          </a:p>
          <a:p>
            <a:pPr eaLnBrk="1" hangingPunct="1">
              <a:buFont typeface="Arial" charset="0"/>
              <a:buChar char="•"/>
            </a:pPr>
            <a:r>
              <a:rPr lang="en-US" dirty="0" smtClean="0">
                <a:latin typeface="Arial" charset="0"/>
                <a:cs typeface="Arial" charset="0"/>
              </a:rPr>
              <a:t>Dan </a:t>
            </a:r>
            <a:r>
              <a:rPr lang="en-US" dirty="0" err="1" smtClean="0">
                <a:latin typeface="Arial" charset="0"/>
                <a:cs typeface="Arial" charset="0"/>
              </a:rPr>
              <a:t>Schwitalla</a:t>
            </a:r>
            <a:r>
              <a:rPr lang="en-US" dirty="0" smtClean="0">
                <a:latin typeface="Arial" charset="0"/>
                <a:cs typeface="Arial" charset="0"/>
              </a:rPr>
              <a:t> (NWIS/GOES Specialist)-FL</a:t>
            </a:r>
          </a:p>
          <a:p>
            <a:pPr lvl="1" eaLnBrk="1" hangingPunct="1"/>
            <a:r>
              <a:rPr lang="en-US" sz="1400" dirty="0" smtClean="0">
                <a:solidFill>
                  <a:schemeClr val="accent2">
                    <a:lumMod val="75000"/>
                  </a:schemeClr>
                </a:solidFill>
                <a:latin typeface="Arial" charset="0"/>
                <a:cs typeface="Arial" charset="0"/>
                <a:hlinkClick r:id="rId7"/>
              </a:rPr>
              <a:t>ddschwit@usgs.gov</a:t>
            </a:r>
            <a:r>
              <a:rPr lang="en-US" sz="1400" dirty="0" smtClean="0">
                <a:solidFill>
                  <a:schemeClr val="accent2">
                    <a:lumMod val="75000"/>
                  </a:schemeClr>
                </a:solidFill>
                <a:latin typeface="Arial" charset="0"/>
                <a:cs typeface="Arial" charset="0"/>
              </a:rPr>
              <a:t>	Office: 813-498-5022</a:t>
            </a:r>
          </a:p>
          <a:p>
            <a:pPr eaLnBrk="1" hangingPunct="1">
              <a:buFont typeface="Arial" charset="0"/>
              <a:buChar char="•"/>
            </a:pPr>
            <a:r>
              <a:rPr lang="en-US" dirty="0" smtClean="0">
                <a:latin typeface="Arial" charset="0"/>
                <a:cs typeface="Arial" charset="0"/>
              </a:rPr>
              <a:t>Nancy </a:t>
            </a:r>
            <a:r>
              <a:rPr lang="en-US" dirty="0" err="1" smtClean="0">
                <a:latin typeface="Arial" charset="0"/>
                <a:cs typeface="Arial" charset="0"/>
              </a:rPr>
              <a:t>Hornewer</a:t>
            </a:r>
            <a:r>
              <a:rPr lang="en-US" dirty="0" smtClean="0">
                <a:latin typeface="Arial" charset="0"/>
                <a:cs typeface="Arial" charset="0"/>
              </a:rPr>
              <a:t> (WSC Field Hydrologist)-AZ</a:t>
            </a:r>
          </a:p>
          <a:p>
            <a:pPr lvl="1" eaLnBrk="1" hangingPunct="1"/>
            <a:r>
              <a:rPr lang="en-US" sz="1400" dirty="0" smtClean="0">
                <a:solidFill>
                  <a:schemeClr val="accent2">
                    <a:lumMod val="75000"/>
                  </a:schemeClr>
                </a:solidFill>
                <a:latin typeface="Arial" charset="0"/>
                <a:cs typeface="Arial" charset="0"/>
                <a:hlinkClick r:id="rId8"/>
              </a:rPr>
              <a:t>njhorew@usgs.gov</a:t>
            </a:r>
            <a:r>
              <a:rPr lang="en-US" sz="1400" dirty="0" smtClean="0">
                <a:solidFill>
                  <a:schemeClr val="accent2">
                    <a:lumMod val="75000"/>
                  </a:schemeClr>
                </a:solidFill>
                <a:latin typeface="Arial" charset="0"/>
                <a:cs typeface="Arial" charset="0"/>
              </a:rPr>
              <a:t>	Office: 928-556-7275</a:t>
            </a:r>
          </a:p>
          <a:p>
            <a:pPr eaLnBrk="1" hangingPunct="1">
              <a:buFont typeface="Arial" charset="0"/>
              <a:buChar char="•"/>
            </a:pPr>
            <a:r>
              <a:rPr lang="en-US" dirty="0" smtClean="0">
                <a:latin typeface="Arial" charset="0"/>
                <a:cs typeface="Arial" charset="0"/>
              </a:rPr>
              <a:t>Ben Glass (WSC Field Hydrologic Technician)-CO</a:t>
            </a:r>
          </a:p>
          <a:p>
            <a:pPr lvl="1" eaLnBrk="1" hangingPunct="1"/>
            <a:r>
              <a:rPr lang="en-US" sz="1400" dirty="0" smtClean="0">
                <a:solidFill>
                  <a:schemeClr val="accent2">
                    <a:lumMod val="75000"/>
                  </a:schemeClr>
                </a:solidFill>
                <a:latin typeface="Arial" charset="0"/>
                <a:cs typeface="Arial" charset="0"/>
                <a:hlinkClick r:id="rId9"/>
              </a:rPr>
              <a:t>brglass@usgs.gov</a:t>
            </a:r>
            <a:r>
              <a:rPr lang="en-US" sz="1400" dirty="0" smtClean="0">
                <a:solidFill>
                  <a:schemeClr val="accent2">
                    <a:lumMod val="75000"/>
                  </a:schemeClr>
                </a:solidFill>
                <a:latin typeface="Arial" charset="0"/>
                <a:cs typeface="Arial" charset="0"/>
              </a:rPr>
              <a:t>	Office: 303-236-6936</a:t>
            </a:r>
          </a:p>
          <a:p>
            <a:pPr eaLnBrk="1" hangingPunct="1">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Team Charter</a:t>
            </a:r>
            <a:endParaRPr lang="en-US" dirty="0"/>
          </a:p>
        </p:txBody>
      </p:sp>
      <p:sp>
        <p:nvSpPr>
          <p:cNvPr id="3" name="Content Placeholder 2"/>
          <p:cNvSpPr>
            <a:spLocks noGrp="1"/>
          </p:cNvSpPr>
          <p:nvPr>
            <p:ph idx="1"/>
          </p:nvPr>
        </p:nvSpPr>
        <p:spPr/>
        <p:txBody>
          <a:bodyPr>
            <a:normAutofit/>
          </a:bodyPr>
          <a:lstStyle/>
          <a:p>
            <a:pPr eaLnBrk="1" hangingPunct="1">
              <a:buFont typeface="Arial" charset="0"/>
              <a:buChar char="•"/>
            </a:pPr>
            <a:r>
              <a:rPr lang="en-US" dirty="0" smtClean="0">
                <a:latin typeface="Arial" charset="0"/>
                <a:cs typeface="Arial" charset="0"/>
              </a:rPr>
              <a:t>Document the current state of GOES usage/cost</a:t>
            </a:r>
          </a:p>
          <a:p>
            <a:pPr eaLnBrk="1" hangingPunct="1">
              <a:buFont typeface="Arial" charset="0"/>
              <a:buChar char="•"/>
            </a:pPr>
            <a:r>
              <a:rPr lang="en-US" dirty="0" smtClean="0">
                <a:latin typeface="Arial" charset="0"/>
                <a:cs typeface="Arial" charset="0"/>
              </a:rPr>
              <a:t>Map and understand GOES data transmission from point of collection to finalization in NWIS</a:t>
            </a:r>
          </a:p>
          <a:p>
            <a:pPr eaLnBrk="1" hangingPunct="1">
              <a:buFont typeface="Arial" charset="0"/>
              <a:buChar char="•"/>
            </a:pPr>
            <a:r>
              <a:rPr lang="en-US" dirty="0" smtClean="0">
                <a:latin typeface="Arial" charset="0"/>
                <a:cs typeface="Arial" charset="0"/>
              </a:rPr>
              <a:t>Research WMA commonly-used telemetry options and equipment</a:t>
            </a:r>
          </a:p>
          <a:p>
            <a:pPr eaLnBrk="1" hangingPunct="1">
              <a:buFont typeface="Arial" charset="0"/>
              <a:buChar char="•"/>
            </a:pPr>
            <a:r>
              <a:rPr lang="en-US" dirty="0" smtClean="0">
                <a:latin typeface="Arial" charset="0"/>
                <a:cs typeface="Arial" charset="0"/>
              </a:rPr>
              <a:t>Research alternative telemetry options</a:t>
            </a:r>
          </a:p>
          <a:p>
            <a:pPr eaLnBrk="1" hangingPunct="1">
              <a:buFont typeface="Arial" charset="0"/>
              <a:buChar char="•"/>
            </a:pPr>
            <a:r>
              <a:rPr lang="en-US" dirty="0" smtClean="0">
                <a:latin typeface="Arial" charset="0"/>
                <a:cs typeface="Arial" charset="0"/>
              </a:rPr>
              <a:t>Evaluate all telemetry options in terms of advantages, disadvantages, and costs</a:t>
            </a:r>
          </a:p>
          <a:p>
            <a:pPr eaLnBrk="1" hangingPunct="1">
              <a:buFont typeface="Arial" charset="0"/>
              <a:buChar char="•"/>
            </a:pPr>
            <a:r>
              <a:rPr lang="en-US" dirty="0" smtClean="0">
                <a:latin typeface="Arial" charset="0"/>
                <a:cs typeface="Arial" charset="0"/>
              </a:rPr>
              <a:t>Develop a 5-year recommended strategy for moving forward with telemetry technology</a:t>
            </a:r>
          </a:p>
          <a:p>
            <a:pPr eaLnBrk="1" hangingPunct="1">
              <a:buFont typeface="Arial" charset="0"/>
              <a:buChar char="•"/>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074AE62C736B4F8A939AB0E8C700FF" ma:contentTypeVersion="0" ma:contentTypeDescription="Create a new document." ma:contentTypeScope="" ma:versionID="d1eff4e8809d150806be3e7827fa347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32796-306B-4483-B57A-092723A25C25}">
  <ds:schemaRefs>
    <ds:schemaRef ds:uri="http://schemas.microsoft.com/sharepoint/v3/contenttype/forms"/>
  </ds:schemaRefs>
</ds:datastoreItem>
</file>

<file path=customXml/itemProps2.xml><?xml version="1.0" encoding="utf-8"?>
<ds:datastoreItem xmlns:ds="http://schemas.openxmlformats.org/officeDocument/2006/customXml" ds:itemID="{C023AB7B-B485-4AB2-B235-8316543F4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blue-template</Template>
  <TotalTime>18378</TotalTime>
  <Words>3047</Words>
  <Application>Microsoft Office PowerPoint</Application>
  <PresentationFormat>On-screen Show (4:3)</PresentationFormat>
  <Paragraphs>236</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USGS Training and Special Projects</vt:lpstr>
      <vt:lpstr>NWLON</vt:lpstr>
      <vt:lpstr> Surge, Wave, and Tide Hydrodynamic (SWaTH) Network</vt:lpstr>
      <vt:lpstr>SWaTH</vt:lpstr>
      <vt:lpstr>Telemetry Activities</vt:lpstr>
      <vt:lpstr>Telemetry Background</vt:lpstr>
      <vt:lpstr>OUR TASK</vt:lpstr>
      <vt:lpstr>Team Members</vt:lpstr>
      <vt:lpstr>Team Charter</vt:lpstr>
      <vt:lpstr>GOES TELEMETRY NETWORK</vt:lpstr>
      <vt:lpstr>Data Transmission - point of collection to finalization in NWIS</vt:lpstr>
      <vt:lpstr>Strengths &amp; Weaknesses - GOES</vt:lpstr>
      <vt:lpstr>GOES – Current Usage and Cost</vt:lpstr>
      <vt:lpstr>GOES  - Some Hidden Costs</vt:lpstr>
      <vt:lpstr>SURVEY</vt:lpstr>
      <vt:lpstr>Telemetry Survey Questions Pt 1</vt:lpstr>
      <vt:lpstr>Telemetry Survey Questions Pt 2</vt:lpstr>
      <vt:lpstr>Telemetry Survey</vt:lpstr>
      <vt:lpstr>Approaching The Future: Realizations</vt:lpstr>
      <vt:lpstr>Alternatives to GOES</vt:lpstr>
      <vt:lpstr>Looming Concerns</vt:lpstr>
      <vt:lpstr>5 Year Plan: Statement</vt:lpstr>
      <vt:lpstr>5 Year Plan: Mechanism</vt:lpstr>
      <vt:lpstr>5 Year Plan: Benefits of  Plan Approach</vt:lpstr>
      <vt:lpstr>5 Year Plan: Improvements in Existing Technologies</vt:lpstr>
      <vt:lpstr>5 Year Plan: Strategy</vt:lpstr>
      <vt:lpstr>Questions/Feedback?</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Telemetry Team</dc:title>
  <dc:creator>brglass</dc:creator>
  <cp:lastModifiedBy>Pardee, Richard W.</cp:lastModifiedBy>
  <cp:revision>372</cp:revision>
  <dcterms:created xsi:type="dcterms:W3CDTF">2012-05-08T13:10:54Z</dcterms:created>
  <dcterms:modified xsi:type="dcterms:W3CDTF">2016-05-03T12:57:42Z</dcterms:modified>
</cp:coreProperties>
</file>